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256" r:id="rId2"/>
    <p:sldId id="329" r:id="rId3"/>
    <p:sldId id="330" r:id="rId4"/>
    <p:sldId id="257" r:id="rId5"/>
    <p:sldId id="258" r:id="rId6"/>
    <p:sldId id="271" r:id="rId7"/>
    <p:sldId id="259" r:id="rId8"/>
    <p:sldId id="261" r:id="rId9"/>
    <p:sldId id="299"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72" r:id="rId28"/>
    <p:sldId id="273" r:id="rId29"/>
    <p:sldId id="274" r:id="rId30"/>
    <p:sldId id="275" r:id="rId31"/>
    <p:sldId id="27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1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B164D01-C137-4CD2-8D55-5378ED85D863}" type="datetimeFigureOut">
              <a:rPr lang="en-US"/>
              <a:pPr>
                <a:defRPr/>
              </a:pPr>
              <a:t>8/19/2013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CB54F69-7752-413A-AAED-37A07CE671F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A7E452E-BF99-4761-BD12-90F365988AD0}" type="datetimeFigureOut">
              <a:rPr lang="en-US"/>
              <a:pPr/>
              <a:t>8/19/2013</a:t>
            </a:fld>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AA2E5E0-D3DC-4DC8-8167-500B5FC7EEE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B1BB51-1814-4CA0-9CBA-6AC3F056786D}" type="slidenum">
              <a:rPr lang="en-US" sz="1200">
                <a:latin typeface="Calibri" pitchFamily="34" charset="0"/>
              </a:rPr>
              <a:pPr algn="r"/>
              <a:t>20</a:t>
            </a:fld>
            <a:endParaRPr lang="en-US" sz="1200">
              <a:latin typeface="Calibri"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9F2FCB-D105-4411-9FA1-FB061782E7E0}" type="slidenum">
              <a:rPr lang="en-US" sz="1200">
                <a:latin typeface="Calibri" pitchFamily="34" charset="0"/>
              </a:rPr>
              <a:pPr algn="r"/>
              <a:t>23</a:t>
            </a:fld>
            <a:endParaRPr lang="en-US" sz="1200">
              <a:latin typeface="Calibri"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697398-E861-4A4A-A329-7FD339830239}" type="slidenum">
              <a:rPr lang="en-US" sz="1200"/>
              <a:pPr algn="r"/>
              <a:t>27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7DB022-DE02-47D5-84ED-D9AC53CCD955}"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33CC4F4C-EE14-4375-9FEF-67BFCF99FD04}" type="datetimeFigureOut">
              <a:rPr lang="en-US" smtClean="0"/>
              <a:pPr>
                <a:defRPr/>
              </a:pPr>
              <a:t>8/19/2013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29B09CFE-B623-47C5-9E3D-1B7C5F58510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8E0406-7699-43E4-A416-241686C35476}" type="datetimeFigureOut">
              <a:rPr lang="en-US" smtClean="0"/>
              <a:pPr>
                <a:defRPr/>
              </a:pPr>
              <a:t>8/19/2013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1393C03-C704-494B-B87F-91DB4B6FCEE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A09F25CA-BEAC-4FCC-A5C0-6E3A32476512}" type="datetimeFigureOut">
              <a:rPr lang="en-US" smtClean="0"/>
              <a:pPr>
                <a:defRPr/>
              </a:pPr>
              <a:t>8/19/2013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E2427EB7-7289-488E-BC62-6CA16DC96F0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150AC51-1D08-4B7A-A691-68E96BBFDE58}" type="datetimeFigureOut">
              <a:rPr lang="en-US" smtClean="0"/>
              <a:pPr>
                <a:defRPr/>
              </a:pPr>
              <a:t>8/19/2013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0837027-14E8-4F9E-A524-E8C486DB7EF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B1CECE76-CB18-4A46-8CF9-71B36B252A55}" type="datetimeFigureOut">
              <a:rPr lang="en-US" smtClean="0"/>
              <a:pPr>
                <a:defRPr/>
              </a:pPr>
              <a:t>8/19/2013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E1E2A740-892A-40AF-976F-4E57E499B8B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09708757-9AF1-46DB-B982-2FC93B3E1F2B}" type="datetimeFigureOut">
              <a:rPr lang="en-US" smtClean="0"/>
              <a:pPr>
                <a:defRPr/>
              </a:pPr>
              <a:t>8/19/2013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91BFF8A-30AE-447F-A91E-CF109F7340F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497B1BD-D838-4C0A-B247-95DADADB6FF0}" type="datetimeFigureOut">
              <a:rPr lang="en-US" smtClean="0"/>
              <a:pPr>
                <a:defRPr/>
              </a:pPr>
              <a:t>8/19/2013</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1D5DA4D9-E098-4423-AC43-C32175F0EEA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8CEE07B8-21AB-434F-94C1-BE3F74D5B577}" type="datetimeFigureOut">
              <a:rPr lang="en-US" smtClean="0"/>
              <a:pPr>
                <a:defRPr/>
              </a:pPr>
              <a:t>8/19/2013</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87B1913-CDD5-4C54-A845-2E3069CD45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AF76BC4C-0948-4F95-B15D-373F1F18C77C}" type="datetimeFigureOut">
              <a:rPr lang="en-US" smtClean="0"/>
              <a:pPr>
                <a:defRPr/>
              </a:pPr>
              <a:t>8/19/2013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BBA6B674-EE1C-4B3A-8F07-C3D6C3AA6CC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276C3BF-F940-482B-9959-E25F6FC6C84E}" type="datetimeFigureOut">
              <a:rPr lang="en-US" smtClean="0"/>
              <a:pPr>
                <a:defRPr/>
              </a:pPr>
              <a:t>8/19/2013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9979759-3D7F-43F4-80C0-949A8CD267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DDF178FE-330C-445D-9015-9614DBED618C}" type="datetimeFigureOut">
              <a:rPr lang="en-US" smtClean="0"/>
              <a:pPr>
                <a:defRPr/>
              </a:pPr>
              <a:t>8/19/2013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440C25-3B29-4927-B746-6C0B8116989B}"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E23E3A9B-3F81-43D2-8BCA-71B9DC96B7E3}" type="datetimeFigureOut">
              <a:rPr lang="en-US" smtClean="0"/>
              <a:pPr>
                <a:defRPr/>
              </a:pPr>
              <a:t>8/19/2013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4D924B71-3FDB-44B9-86DA-2A3BBF0EF69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ls6thgrade.weebly.com/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19200"/>
            <a:ext cx="7772400" cy="1470025"/>
          </a:xfrm>
        </p:spPr>
        <p:txBody>
          <a:bodyPr>
            <a:normAutofit fontScale="90000"/>
          </a:bodyPr>
          <a:lstStyle/>
          <a:p>
            <a:r>
              <a:rPr lang="en-US" sz="7200" b="1" dirty="0" smtClean="0"/>
              <a:t>Sixth Grade Curriculum Night</a:t>
            </a:r>
          </a:p>
        </p:txBody>
      </p:sp>
      <p:sp>
        <p:nvSpPr>
          <p:cNvPr id="3" name="Subtitle 2"/>
          <p:cNvSpPr>
            <a:spLocks noGrp="1"/>
          </p:cNvSpPr>
          <p:nvPr>
            <p:ph type="subTitle" idx="1"/>
          </p:nvPr>
        </p:nvSpPr>
        <p:spPr>
          <a:xfrm>
            <a:off x="1371600" y="3200400"/>
            <a:ext cx="6400800" cy="2971800"/>
          </a:xfrm>
        </p:spPr>
        <p:txBody>
          <a:bodyPr rtlCol="0">
            <a:normAutofit/>
          </a:bodyPr>
          <a:lstStyle/>
          <a:p>
            <a:pPr fontAlgn="auto">
              <a:spcAft>
                <a:spcPts val="0"/>
              </a:spcAft>
              <a:buFont typeface="Arial" pitchFamily="34" charset="0"/>
              <a:buNone/>
              <a:defRPr/>
            </a:pPr>
            <a:r>
              <a:rPr lang="en-US" sz="3200" b="1" dirty="0" smtClean="0">
                <a:solidFill>
                  <a:schemeClr val="tx1"/>
                </a:solidFill>
              </a:rPr>
              <a:t>8/19/2012</a:t>
            </a:r>
          </a:p>
          <a:p>
            <a:pPr fontAlgn="auto">
              <a:spcAft>
                <a:spcPts val="0"/>
              </a:spcAft>
              <a:buFont typeface="Arial" pitchFamily="34" charset="0"/>
              <a:buNone/>
              <a:defRPr/>
            </a:pPr>
            <a:r>
              <a:rPr lang="en-US" sz="3200" b="1" dirty="0" smtClean="0">
                <a:solidFill>
                  <a:schemeClr val="tx1"/>
                </a:solidFill>
              </a:rPr>
              <a:t>Mr. Caccavale</a:t>
            </a:r>
          </a:p>
          <a:p>
            <a:pPr fontAlgn="auto">
              <a:spcAft>
                <a:spcPts val="0"/>
              </a:spcAft>
              <a:buFont typeface="Arial" pitchFamily="34" charset="0"/>
              <a:buNone/>
              <a:defRPr/>
            </a:pPr>
            <a:r>
              <a:rPr lang="en-US" sz="3200" b="1" dirty="0" smtClean="0">
                <a:solidFill>
                  <a:schemeClr val="tx1"/>
                </a:solidFill>
              </a:rPr>
              <a:t>Mr. Gooding</a:t>
            </a:r>
          </a:p>
          <a:p>
            <a:pPr fontAlgn="auto">
              <a:spcAft>
                <a:spcPts val="0"/>
              </a:spcAft>
              <a:buFont typeface="Arial" pitchFamily="34" charset="0"/>
              <a:buNone/>
              <a:defRPr/>
            </a:pPr>
            <a:r>
              <a:rPr lang="en-US" sz="3200" b="1" dirty="0" smtClean="0">
                <a:solidFill>
                  <a:schemeClr val="tx1"/>
                </a:solidFill>
              </a:rPr>
              <a:t>Mrs. Stafford</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a:bodyPr>
          <a:lstStyle/>
          <a:p>
            <a:pPr algn="ctr"/>
            <a:r>
              <a:rPr lang="en-US" sz="5400" dirty="0" smtClean="0"/>
              <a:t>Reading Grades</a:t>
            </a:r>
            <a:endParaRPr lang="en-US" sz="4800" dirty="0"/>
          </a:p>
        </p:txBody>
      </p:sp>
      <p:sp>
        <p:nvSpPr>
          <p:cNvPr id="3" name="Content Placeholder 2"/>
          <p:cNvSpPr>
            <a:spLocks noGrp="1"/>
          </p:cNvSpPr>
          <p:nvPr>
            <p:ph idx="1"/>
          </p:nvPr>
        </p:nvSpPr>
        <p:spPr>
          <a:xfrm>
            <a:off x="228600" y="1143000"/>
            <a:ext cx="7848600" cy="4846320"/>
          </a:xfrm>
        </p:spPr>
        <p:txBody>
          <a:bodyPr>
            <a:noAutofit/>
          </a:bodyPr>
          <a:lstStyle/>
          <a:p>
            <a:r>
              <a:rPr lang="en-US" sz="2700" b="1" u="sng" dirty="0" smtClean="0"/>
              <a:t>Weekly packets </a:t>
            </a:r>
            <a:r>
              <a:rPr lang="en-US" sz="2700" dirty="0" smtClean="0"/>
              <a:t>– focus on weekly skill, vocabulary, plot and character development, elements of a story, text structure – PROVE IT</a:t>
            </a:r>
          </a:p>
          <a:p>
            <a:r>
              <a:rPr lang="en-US" sz="2700" b="1" u="sng" dirty="0" smtClean="0"/>
              <a:t>Weekly tests </a:t>
            </a:r>
            <a:r>
              <a:rPr lang="en-US" sz="2700" dirty="0" smtClean="0"/>
              <a:t>– comprehension and vocabulary</a:t>
            </a:r>
          </a:p>
          <a:p>
            <a:r>
              <a:rPr lang="en-US" sz="2700" b="1" u="sng" dirty="0" smtClean="0"/>
              <a:t>Literature studies </a:t>
            </a:r>
            <a:r>
              <a:rPr lang="en-US" sz="2700" dirty="0" smtClean="0"/>
              <a:t>– vocabulary and comprehension, projects, and tests and </a:t>
            </a:r>
            <a:r>
              <a:rPr lang="en-US" sz="2700" dirty="0" err="1" smtClean="0"/>
              <a:t>quizes</a:t>
            </a:r>
            <a:endParaRPr lang="en-US" sz="2700" dirty="0" smtClean="0"/>
          </a:p>
          <a:p>
            <a:r>
              <a:rPr lang="en-US" sz="2700" b="1" u="sng" dirty="0" smtClean="0"/>
              <a:t>Reading Logs </a:t>
            </a:r>
            <a:r>
              <a:rPr lang="en-US" sz="2700" dirty="0" smtClean="0"/>
              <a:t>– 20 pages per night for total of 500 pages per month (in-class reading does count toward the 500/month, but not the 20/night)</a:t>
            </a:r>
          </a:p>
          <a:p>
            <a:r>
              <a:rPr lang="en-US" sz="2700" b="1" u="sng" dirty="0" smtClean="0"/>
              <a:t>Other</a:t>
            </a:r>
            <a:r>
              <a:rPr lang="en-US" sz="2700" dirty="0" smtClean="0"/>
              <a:t> – McCall-</a:t>
            </a:r>
            <a:r>
              <a:rPr lang="en-US" sz="2700" dirty="0" err="1" smtClean="0"/>
              <a:t>Crabbs</a:t>
            </a:r>
            <a:r>
              <a:rPr lang="en-US" sz="2700" dirty="0" smtClean="0"/>
              <a:t>, skill focused activities, Jr. Great Books, etc…</a:t>
            </a:r>
          </a:p>
          <a:p>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2743200"/>
            <a:ext cx="8305800" cy="914400"/>
          </a:xfrm>
          <a:noFill/>
          <a:ln/>
        </p:spPr>
        <p:txBody>
          <a:bodyPr lIns="0" rIns="0" bIns="0" anchor="b">
            <a:normAutofit fontScale="90000"/>
            <a:scene3d>
              <a:camera prst="orthographicFront"/>
              <a:lightRig rig="freezing" dir="t">
                <a:rot lat="0" lon="0" rev="5640000"/>
              </a:lightRig>
            </a:scene3d>
            <a:sp3d prstMaterial="flat">
              <a:contourClr>
                <a:schemeClr val="tx2"/>
              </a:contourClr>
            </a:sp3d>
          </a:bodyPr>
          <a:lstStyle/>
          <a:p>
            <a:pPr fontAlgn="auto">
              <a:spcAft>
                <a:spcPts val="0"/>
              </a:spcAft>
              <a:defRPr/>
            </a:pPr>
            <a:r>
              <a:rPr lang="en-US" sz="5000" dirty="0" smtClean="0">
                <a:solidFill>
                  <a:schemeClr val="tx2"/>
                </a:solidFill>
                <a:latin typeface="Berlin Sans FB Demi" pitchFamily="34" charset="0"/>
              </a:rPr>
              <a:t>Science with Mrs. Stafford</a:t>
            </a:r>
            <a:endParaRPr lang="en-US" sz="5000" dirty="0">
              <a:solidFill>
                <a:schemeClr val="tx2"/>
              </a:solidFill>
              <a:latin typeface="Berlin Sans FB Demi" pitchFamily="34" charset="0"/>
            </a:endParaRPr>
          </a:p>
        </p:txBody>
      </p:sp>
      <p:pic>
        <p:nvPicPr>
          <p:cNvPr id="20483" name="Picture 4" descr="bigcell.gif"/>
          <p:cNvPicPr>
            <a:picLocks noChangeAspect="1"/>
          </p:cNvPicPr>
          <p:nvPr/>
        </p:nvPicPr>
        <p:blipFill>
          <a:blip r:embed="rId2" cstate="print"/>
          <a:srcRect/>
          <a:stretch>
            <a:fillRect/>
          </a:stretch>
        </p:blipFill>
        <p:spPr bwMode="auto">
          <a:xfrm>
            <a:off x="-228600" y="-228600"/>
            <a:ext cx="3978275" cy="3314700"/>
          </a:xfrm>
          <a:prstGeom prst="rect">
            <a:avLst/>
          </a:prstGeom>
          <a:noFill/>
          <a:ln w="9525">
            <a:noFill/>
            <a:miter lim="800000"/>
            <a:headEnd/>
            <a:tailEnd/>
          </a:ln>
        </p:spPr>
      </p:pic>
      <p:pic>
        <p:nvPicPr>
          <p:cNvPr id="20484" name="Picture 5" descr="cloudchart.gif"/>
          <p:cNvPicPr>
            <a:picLocks noChangeAspect="1"/>
          </p:cNvPicPr>
          <p:nvPr/>
        </p:nvPicPr>
        <p:blipFill>
          <a:blip r:embed="rId3" cstate="print"/>
          <a:srcRect/>
          <a:stretch>
            <a:fillRect/>
          </a:stretch>
        </p:blipFill>
        <p:spPr bwMode="auto">
          <a:xfrm>
            <a:off x="5272088" y="3962400"/>
            <a:ext cx="3490912" cy="2438400"/>
          </a:xfrm>
          <a:prstGeom prst="rect">
            <a:avLst/>
          </a:prstGeom>
          <a:noFill/>
          <a:ln w="9525">
            <a:noFill/>
            <a:miter lim="800000"/>
            <a:headEnd/>
            <a:tailEnd/>
          </a:ln>
        </p:spPr>
      </p:pic>
      <p:pic>
        <p:nvPicPr>
          <p:cNvPr id="20485" name="Picture 6" descr="Convection1.bmp"/>
          <p:cNvPicPr>
            <a:picLocks noChangeAspect="1"/>
          </p:cNvPicPr>
          <p:nvPr/>
        </p:nvPicPr>
        <p:blipFill>
          <a:blip r:embed="rId4" cstate="print"/>
          <a:srcRect/>
          <a:stretch>
            <a:fillRect/>
          </a:stretch>
        </p:blipFill>
        <p:spPr bwMode="auto">
          <a:xfrm>
            <a:off x="5562600" y="228600"/>
            <a:ext cx="3171825" cy="2114550"/>
          </a:xfrm>
          <a:prstGeom prst="rect">
            <a:avLst/>
          </a:prstGeom>
          <a:noFill/>
          <a:ln w="9525">
            <a:noFill/>
            <a:miter lim="800000"/>
            <a:headEnd/>
            <a:tailEnd/>
          </a:ln>
        </p:spPr>
      </p:pic>
      <p:pic>
        <p:nvPicPr>
          <p:cNvPr id="20486" name="Picture 7" descr="convection.gif"/>
          <p:cNvPicPr>
            <a:picLocks noChangeAspect="1"/>
          </p:cNvPicPr>
          <p:nvPr/>
        </p:nvPicPr>
        <p:blipFill>
          <a:blip r:embed="rId5" cstate="print"/>
          <a:srcRect/>
          <a:stretch>
            <a:fillRect/>
          </a:stretch>
        </p:blipFill>
        <p:spPr bwMode="auto">
          <a:xfrm>
            <a:off x="152400" y="4343400"/>
            <a:ext cx="2819400" cy="211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943600"/>
          </a:xfrm>
        </p:spPr>
        <p:txBody>
          <a:bodyPr>
            <a:noAutofit/>
          </a:bodyPr>
          <a:lstStyle/>
          <a:p>
            <a:pPr marL="273050" indent="-273050">
              <a:lnSpc>
                <a:spcPct val="160000"/>
              </a:lnSpc>
            </a:pPr>
            <a:r>
              <a:rPr lang="en-US" sz="2400" b="1" dirty="0" smtClean="0"/>
              <a:t>This class uses FOSS (Full Option Science System) as the basis for study. FOSS is aligned with Arizona State Standards and was developed through rich collaboration of scientists, educational researchers, curriculum developers, assessment specialists, teachers, administrators, community members, and parents. Students learn by doing science. FOSS engages students to construct an understanding through investigations and analyses, using lab equipment, readings, and interactive technology.</a:t>
            </a:r>
            <a:br>
              <a:rPr lang="en-US" sz="2400" b="1" dirty="0" smtClean="0"/>
            </a:br>
            <a:r>
              <a:rPr lang="en-US" sz="2400" b="1" dirty="0" smtClean="0"/>
              <a:t/>
            </a:r>
            <a:br>
              <a:rPr lang="en-US" sz="2400" b="1" dirty="0" smtClean="0"/>
            </a:b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5562600" cy="1752600"/>
          </a:xfrm>
        </p:spPr>
        <p:txBody>
          <a:bodyPr lIns="0" rIns="0" bIns="0" anchor="b">
            <a:normAutofit/>
          </a:bodyPr>
          <a:lstStyle/>
          <a:p>
            <a:pPr algn="ctr"/>
            <a:r>
              <a:rPr lang="en-US" sz="4400" b="1" dirty="0" smtClean="0"/>
              <a:t>Year at a Glance</a:t>
            </a:r>
            <a:br>
              <a:rPr lang="en-US" sz="4400" b="1" dirty="0" smtClean="0"/>
            </a:br>
            <a:r>
              <a:rPr lang="en-US" sz="4400" b="1" dirty="0" smtClean="0"/>
              <a:t>2 Units</a:t>
            </a:r>
          </a:p>
        </p:txBody>
      </p:sp>
      <p:sp>
        <p:nvSpPr>
          <p:cNvPr id="22531" name="Content Placeholder 2"/>
          <p:cNvSpPr>
            <a:spLocks noGrp="1"/>
          </p:cNvSpPr>
          <p:nvPr>
            <p:ph idx="4294967295"/>
          </p:nvPr>
        </p:nvSpPr>
        <p:spPr>
          <a:xfrm>
            <a:off x="0" y="1981200"/>
            <a:ext cx="6553200" cy="4530725"/>
          </a:xfrm>
        </p:spPr>
        <p:txBody>
          <a:bodyPr>
            <a:noAutofit/>
          </a:bodyPr>
          <a:lstStyle/>
          <a:p>
            <a:pPr marL="273050" indent="-273050"/>
            <a:r>
              <a:rPr lang="en-US" sz="2800" dirty="0" smtClean="0"/>
              <a:t>Water &amp; Weather : </a:t>
            </a:r>
            <a:r>
              <a:rPr lang="en-US" sz="2800" b="1" dirty="0" smtClean="0"/>
              <a:t>energy transfer, air pressure, and water cycle</a:t>
            </a:r>
            <a:r>
              <a:rPr lang="en-US" sz="2800" dirty="0" smtClean="0"/>
              <a:t>(</a:t>
            </a:r>
            <a:r>
              <a:rPr lang="en-US" sz="2800" dirty="0" err="1" smtClean="0"/>
              <a:t>Aug</a:t>
            </a:r>
            <a:r>
              <a:rPr lang="en-US" sz="2800" dirty="0" err="1" smtClean="0">
                <a:sym typeface="Wingdings" pitchFamily="2" charset="2"/>
              </a:rPr>
              <a:t>Dec</a:t>
            </a:r>
            <a:r>
              <a:rPr lang="en-US" sz="2800" dirty="0" smtClean="0">
                <a:sym typeface="Wingdings" pitchFamily="2" charset="2"/>
              </a:rPr>
              <a:t>)</a:t>
            </a:r>
          </a:p>
          <a:p>
            <a:pPr marL="273050" indent="-273050">
              <a:buFont typeface="Arial" charset="0"/>
              <a:buNone/>
            </a:pPr>
            <a:endParaRPr lang="en-US" sz="2800" dirty="0" smtClean="0"/>
          </a:p>
          <a:p>
            <a:pPr marL="273050" indent="-273050"/>
            <a:r>
              <a:rPr lang="en-US" sz="2800" dirty="0" smtClean="0"/>
              <a:t>Diversity of Life: </a:t>
            </a:r>
            <a:r>
              <a:rPr lang="en-US" sz="2800" b="1" dirty="0" smtClean="0"/>
              <a:t>use microscopes to study organisms, including cell and life functions</a:t>
            </a:r>
            <a:r>
              <a:rPr lang="en-US" sz="2800" dirty="0" smtClean="0"/>
              <a:t> (Jan-</a:t>
            </a:r>
            <a:r>
              <a:rPr lang="en-US" sz="2800" dirty="0" smtClean="0">
                <a:sym typeface="Wingdings" pitchFamily="2" charset="2"/>
              </a:rPr>
              <a:t> May)</a:t>
            </a:r>
          </a:p>
          <a:p>
            <a:pPr marL="273050" indent="-273050">
              <a:buFont typeface="Wingdings" pitchFamily="2" charset="2"/>
              <a:buNone/>
            </a:pPr>
            <a:r>
              <a:rPr lang="en-US" sz="2800" dirty="0" smtClean="0">
                <a:sym typeface="Wingdings" pitchFamily="2" charset="2"/>
              </a:rPr>
              <a:t>	</a:t>
            </a:r>
            <a:r>
              <a:rPr lang="en-US" sz="2800" dirty="0" smtClean="0">
                <a:latin typeface="Bodoni MT Black" pitchFamily="18" charset="0"/>
                <a:sym typeface="Wingdings" pitchFamily="2" charset="2"/>
              </a:rPr>
              <a:t>9 Topics per Unit</a:t>
            </a:r>
          </a:p>
          <a:p>
            <a:pPr marL="273050" indent="-273050">
              <a:buFont typeface="Wingdings" pitchFamily="2" charset="2"/>
              <a:buNone/>
            </a:pPr>
            <a:r>
              <a:rPr lang="en-US" sz="2800" dirty="0" smtClean="0">
                <a:sym typeface="Wingdings" pitchFamily="2" charset="2"/>
              </a:rPr>
              <a:t>	Each topic has 1-3 parts, each part </a:t>
            </a:r>
          </a:p>
          <a:p>
            <a:pPr marL="273050" indent="-273050">
              <a:buFont typeface="Wingdings" pitchFamily="2" charset="2"/>
              <a:buNone/>
            </a:pPr>
            <a:r>
              <a:rPr lang="en-US" sz="2800" dirty="0" smtClean="0">
                <a:sym typeface="Wingdings" pitchFamily="2" charset="2"/>
              </a:rPr>
              <a:t>   taking 1-2 days to complete</a:t>
            </a:r>
            <a:endParaRPr lang="en-US" sz="2800" dirty="0" smtClean="0"/>
          </a:p>
        </p:txBody>
      </p:sp>
      <p:pic>
        <p:nvPicPr>
          <p:cNvPr id="22532" name="Picture 3" descr="radiation_balance_usgs_large.jpg"/>
          <p:cNvPicPr>
            <a:picLocks noChangeAspect="1"/>
          </p:cNvPicPr>
          <p:nvPr/>
        </p:nvPicPr>
        <p:blipFill>
          <a:blip r:embed="rId2" cstate="print"/>
          <a:srcRect/>
          <a:stretch>
            <a:fillRect/>
          </a:stretch>
        </p:blipFill>
        <p:spPr bwMode="auto">
          <a:xfrm>
            <a:off x="5638800" y="228600"/>
            <a:ext cx="3276600" cy="1876425"/>
          </a:xfrm>
          <a:prstGeom prst="rect">
            <a:avLst/>
          </a:prstGeom>
          <a:noFill/>
          <a:ln w="9525">
            <a:noFill/>
            <a:miter lim="800000"/>
            <a:headEnd/>
            <a:tailEnd/>
          </a:ln>
        </p:spPr>
      </p:pic>
      <p:pic>
        <p:nvPicPr>
          <p:cNvPr id="22533" name="Picture 4" descr="rooots.jpg"/>
          <p:cNvPicPr>
            <a:picLocks noChangeAspect="1"/>
          </p:cNvPicPr>
          <p:nvPr/>
        </p:nvPicPr>
        <p:blipFill>
          <a:blip r:embed="rId3" cstate="print"/>
          <a:srcRect/>
          <a:stretch>
            <a:fillRect/>
          </a:stretch>
        </p:blipFill>
        <p:spPr bwMode="auto">
          <a:xfrm>
            <a:off x="6781800" y="3048000"/>
            <a:ext cx="2122488" cy="317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2000"/>
                                        <p:tgtEl>
                                          <p:spTgt spid="2253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2000"/>
                                        <p:tgtEl>
                                          <p:spTgt spid="2253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1">
                                            <p:txEl>
                                              <p:pRg st="4" end="4"/>
                                            </p:txEl>
                                          </p:spTgt>
                                        </p:tgtEl>
                                        <p:attrNameLst>
                                          <p:attrName>style.visibility</p:attrName>
                                        </p:attrNameLst>
                                      </p:cBhvr>
                                      <p:to>
                                        <p:strVal val="visible"/>
                                      </p:to>
                                    </p:set>
                                    <p:animEffect transition="in" filter="fade">
                                      <p:cBhvr>
                                        <p:cTn id="18" dur="2000"/>
                                        <p:tgtEl>
                                          <p:spTgt spid="2253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animEffect transition="in" filter="fade">
                                      <p:cBhvr>
                                        <p:cTn id="21" dur="2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2400"/>
            <a:ext cx="8153400" cy="1089025"/>
          </a:xfrm>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5600" b="1" dirty="0" smtClean="0">
                <a:solidFill>
                  <a:schemeClr val="accent3">
                    <a:tint val="90000"/>
                    <a:satMod val="120000"/>
                  </a:schemeClr>
                </a:solidFill>
                <a:effectLst>
                  <a:outerShdw blurRad="38100" dist="25400" dir="5400000" algn="tl" rotWithShape="0">
                    <a:srgbClr val="000000">
                      <a:alpha val="43000"/>
                    </a:srgbClr>
                  </a:outerShdw>
                </a:effectLst>
              </a:rPr>
              <a:t>Water and Weather</a:t>
            </a:r>
            <a:endParaRPr lang="en-US" sz="56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3555" name="Subtitle 2"/>
          <p:cNvSpPr>
            <a:spLocks noGrp="1"/>
          </p:cNvSpPr>
          <p:nvPr>
            <p:ph type="subTitle" idx="4294967295"/>
          </p:nvPr>
        </p:nvSpPr>
        <p:spPr>
          <a:xfrm>
            <a:off x="0" y="1371600"/>
            <a:ext cx="8153400" cy="5105400"/>
          </a:xfrm>
        </p:spPr>
        <p:txBody>
          <a:bodyPr lIns="0" rIns="18288">
            <a:normAutofit/>
          </a:bodyPr>
          <a:lstStyle/>
          <a:p>
            <a:pPr marL="0" indent="0" algn="ctr">
              <a:buFont typeface="Arial" charset="0"/>
              <a:buNone/>
            </a:pPr>
            <a:r>
              <a:rPr lang="en-US" sz="3200" b="1" dirty="0" smtClean="0"/>
              <a:t>Investigation 1: What is Weather</a:t>
            </a:r>
          </a:p>
          <a:p>
            <a:pPr marL="0" indent="0" algn="ctr">
              <a:buFont typeface="Arial" charset="0"/>
              <a:buNone/>
            </a:pPr>
            <a:r>
              <a:rPr lang="en-US" sz="3200" b="1" dirty="0" smtClean="0"/>
              <a:t>Investigation 2: Where’s the Air</a:t>
            </a:r>
          </a:p>
          <a:p>
            <a:pPr marL="0" indent="0" algn="ctr">
              <a:buFont typeface="Arial" charset="0"/>
              <a:buNone/>
            </a:pPr>
            <a:r>
              <a:rPr lang="en-US" sz="3200" b="1" dirty="0" smtClean="0"/>
              <a:t>Investigation 3: Seasons and Sun</a:t>
            </a:r>
          </a:p>
          <a:p>
            <a:pPr marL="0" indent="0" algn="ctr">
              <a:buFont typeface="Arial" charset="0"/>
              <a:buNone/>
            </a:pPr>
            <a:r>
              <a:rPr lang="en-US" sz="3200" b="1" dirty="0" smtClean="0"/>
              <a:t>Investigation 4:Heat Transfer</a:t>
            </a:r>
          </a:p>
          <a:p>
            <a:pPr marL="0" indent="0" algn="ctr">
              <a:buFont typeface="Arial" charset="0"/>
              <a:buNone/>
            </a:pPr>
            <a:r>
              <a:rPr lang="en-US" sz="3200" b="1" dirty="0" smtClean="0"/>
              <a:t>Investigation 5: Convection</a:t>
            </a:r>
          </a:p>
          <a:p>
            <a:pPr marL="0" indent="0" algn="ctr">
              <a:buFont typeface="Arial" charset="0"/>
              <a:buNone/>
            </a:pPr>
            <a:r>
              <a:rPr lang="en-US" sz="3200" b="1" dirty="0" smtClean="0"/>
              <a:t>Investigation 6:Water in the Air</a:t>
            </a:r>
          </a:p>
          <a:p>
            <a:pPr marL="0" indent="0" algn="ctr">
              <a:buFont typeface="Arial" charset="0"/>
              <a:buNone/>
            </a:pPr>
            <a:r>
              <a:rPr lang="en-US" sz="3200" b="1" dirty="0" smtClean="0"/>
              <a:t>Investigation 7: The Water Planet</a:t>
            </a:r>
          </a:p>
          <a:p>
            <a:pPr marL="0" indent="0" algn="ctr">
              <a:buFont typeface="Arial" charset="0"/>
              <a:buNone/>
            </a:pPr>
            <a:r>
              <a:rPr lang="en-US" sz="3200" b="1" dirty="0" smtClean="0"/>
              <a:t>Investigation 8: Air Pressure and Wind</a:t>
            </a:r>
          </a:p>
          <a:p>
            <a:pPr marL="0" indent="0" algn="ctr">
              <a:buFont typeface="Arial" charset="0"/>
              <a:buNone/>
            </a:pPr>
            <a:r>
              <a:rPr lang="en-US" sz="3200" b="1" dirty="0" smtClean="0"/>
              <a:t>Investigation 9: Weather and Climate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20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2000"/>
                                        <p:tgtEl>
                                          <p:spTgt spid="235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5">
                                            <p:txEl>
                                              <p:pRg st="7" end="7"/>
                                            </p:txEl>
                                          </p:spTgt>
                                        </p:tgtEl>
                                        <p:attrNameLst>
                                          <p:attrName>style.visibility</p:attrName>
                                        </p:attrNameLst>
                                      </p:cBhvr>
                                      <p:to>
                                        <p:strVal val="visible"/>
                                      </p:to>
                                    </p:set>
                                    <p:animEffect transition="in" filter="fade">
                                      <p:cBhvr>
                                        <p:cTn id="42" dur="2000"/>
                                        <p:tgtEl>
                                          <p:spTgt spid="235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555">
                                            <p:txEl>
                                              <p:pRg st="8" end="8"/>
                                            </p:txEl>
                                          </p:spTgt>
                                        </p:tgtEl>
                                        <p:attrNameLst>
                                          <p:attrName>style.visibility</p:attrName>
                                        </p:attrNameLst>
                                      </p:cBhvr>
                                      <p:to>
                                        <p:strVal val="visible"/>
                                      </p:to>
                                    </p:set>
                                    <p:animEffect transition="in" filter="fade">
                                      <p:cBhvr>
                                        <p:cTn id="47" dur="20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
            <a:ext cx="8153400" cy="990600"/>
          </a:xfrm>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5600" b="1" dirty="0" smtClean="0">
                <a:solidFill>
                  <a:schemeClr val="accent3">
                    <a:tint val="90000"/>
                    <a:satMod val="120000"/>
                  </a:schemeClr>
                </a:solidFill>
                <a:effectLst>
                  <a:outerShdw blurRad="38100" dist="25400" dir="5400000" algn="tl" rotWithShape="0">
                    <a:srgbClr val="000000">
                      <a:alpha val="43000"/>
                    </a:srgbClr>
                  </a:outerShdw>
                </a:effectLst>
              </a:rPr>
              <a:t>Diversity of Life</a:t>
            </a:r>
            <a:endParaRPr lang="en-US" sz="56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4579" name="Subtitle 2"/>
          <p:cNvSpPr>
            <a:spLocks noGrp="1"/>
          </p:cNvSpPr>
          <p:nvPr>
            <p:ph type="subTitle" idx="4294967295"/>
          </p:nvPr>
        </p:nvSpPr>
        <p:spPr>
          <a:xfrm>
            <a:off x="0" y="1066800"/>
            <a:ext cx="8153400" cy="5181600"/>
          </a:xfrm>
        </p:spPr>
        <p:txBody>
          <a:bodyPr lIns="0" rIns="18288">
            <a:noAutofit/>
          </a:bodyPr>
          <a:lstStyle/>
          <a:p>
            <a:pPr marL="0" indent="0" algn="ctr">
              <a:buFont typeface="Arial" charset="0"/>
              <a:buNone/>
            </a:pPr>
            <a:r>
              <a:rPr lang="en-US" sz="3200" b="1" dirty="0" smtClean="0"/>
              <a:t>Investigation 1: What is Life</a:t>
            </a:r>
          </a:p>
          <a:p>
            <a:pPr marL="0" indent="0" algn="ctr">
              <a:buFont typeface="Arial" charset="0"/>
              <a:buNone/>
            </a:pPr>
            <a:r>
              <a:rPr lang="en-US" sz="3200" b="1" dirty="0" smtClean="0"/>
              <a:t>Investigation 2: Introduction to the Microscope</a:t>
            </a:r>
          </a:p>
          <a:p>
            <a:pPr marL="0" indent="0" algn="ctr">
              <a:buFont typeface="Arial" charset="0"/>
              <a:buNone/>
            </a:pPr>
            <a:r>
              <a:rPr lang="en-US" sz="3200" b="1" dirty="0" smtClean="0"/>
              <a:t>Investigation 3: Microscopic Life</a:t>
            </a:r>
          </a:p>
          <a:p>
            <a:pPr marL="0" indent="0" algn="ctr">
              <a:buFont typeface="Arial" charset="0"/>
              <a:buNone/>
            </a:pPr>
            <a:r>
              <a:rPr lang="en-US" sz="3200" b="1" dirty="0" smtClean="0"/>
              <a:t>Investigation 4: The Cell</a:t>
            </a:r>
          </a:p>
          <a:p>
            <a:pPr marL="0" indent="0" algn="ctr">
              <a:buFont typeface="Arial" charset="0"/>
              <a:buNone/>
            </a:pPr>
            <a:r>
              <a:rPr lang="en-US" sz="3200" b="1" dirty="0" smtClean="0"/>
              <a:t>Investigation 5: Seeds of Life</a:t>
            </a:r>
          </a:p>
          <a:p>
            <a:pPr marL="0" indent="0" algn="ctr">
              <a:buFont typeface="Arial" charset="0"/>
              <a:buNone/>
            </a:pPr>
            <a:r>
              <a:rPr lang="en-US" sz="3200" b="1" dirty="0" smtClean="0"/>
              <a:t>Investigation 6: Transpiration</a:t>
            </a:r>
          </a:p>
          <a:p>
            <a:pPr marL="0" indent="0" algn="ctr">
              <a:buFont typeface="Arial" charset="0"/>
              <a:buNone/>
            </a:pPr>
            <a:r>
              <a:rPr lang="en-US" sz="3200" b="1" dirty="0" smtClean="0"/>
              <a:t>Investigation 7: Plant Reproduction</a:t>
            </a:r>
          </a:p>
          <a:p>
            <a:pPr marL="0" indent="0" algn="ctr">
              <a:buFont typeface="Arial" charset="0"/>
              <a:buNone/>
            </a:pPr>
            <a:r>
              <a:rPr lang="en-US" sz="3200" b="1" dirty="0" smtClean="0"/>
              <a:t>Investigation 8: Snails and Roaches</a:t>
            </a:r>
          </a:p>
          <a:p>
            <a:pPr marL="0" indent="0" algn="ctr">
              <a:buFont typeface="Arial" charset="0"/>
              <a:buNone/>
            </a:pPr>
            <a:r>
              <a:rPr lang="en-US" sz="3200" b="1" dirty="0" smtClean="0"/>
              <a:t>Investigation 9: Kingdoms of Life</a:t>
            </a:r>
          </a:p>
          <a:p>
            <a:pPr marL="0" indent="0" algn="ctr">
              <a:buFont typeface="Arial" charset="0"/>
              <a:buNone/>
            </a:pP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20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fade">
                                      <p:cBhvr>
                                        <p:cTn id="37" dur="20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fade">
                                      <p:cBhvr>
                                        <p:cTn id="42" dur="20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fade">
                                      <p:cBhvr>
                                        <p:cTn id="47" dur="20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74638"/>
            <a:ext cx="8153400" cy="792162"/>
          </a:xfrm>
        </p:spPr>
        <p:txBody>
          <a:bodyPr lIns="0" rIns="0" bIns="0" anchor="b"/>
          <a:lstStyle/>
          <a:p>
            <a:pPr algn="ctr"/>
            <a:r>
              <a:rPr lang="en-US" dirty="0" smtClean="0"/>
              <a:t>During Each Topic </a:t>
            </a:r>
          </a:p>
        </p:txBody>
      </p:sp>
      <p:sp>
        <p:nvSpPr>
          <p:cNvPr id="3" name="Content Placeholder 2"/>
          <p:cNvSpPr>
            <a:spLocks noGrp="1"/>
          </p:cNvSpPr>
          <p:nvPr>
            <p:ph idx="4294967295"/>
          </p:nvPr>
        </p:nvSpPr>
        <p:spPr>
          <a:xfrm>
            <a:off x="0" y="1219200"/>
            <a:ext cx="8229600" cy="5029200"/>
          </a:xfrm>
        </p:spPr>
        <p:txBody>
          <a:bodyPr>
            <a:normAutofit/>
          </a:bodyPr>
          <a:lstStyle/>
          <a:p>
            <a:pPr marL="273050" indent="-273050">
              <a:lnSpc>
                <a:spcPct val="90000"/>
              </a:lnSpc>
            </a:pPr>
            <a:r>
              <a:rPr lang="en-US" sz="2800" b="1" dirty="0" smtClean="0"/>
              <a:t>1-2 hands-on student investigations “labs”</a:t>
            </a:r>
          </a:p>
          <a:p>
            <a:pPr marL="273050" indent="-273050">
              <a:lnSpc>
                <a:spcPct val="90000"/>
              </a:lnSpc>
            </a:pPr>
            <a:r>
              <a:rPr lang="en-US" sz="2800" b="1" dirty="0" smtClean="0"/>
              <a:t>Science Interactive Student Notebook (ISN) – must be kept in binder</a:t>
            </a:r>
          </a:p>
          <a:p>
            <a:pPr marL="273050" indent="-273050">
              <a:lnSpc>
                <a:spcPct val="90000"/>
              </a:lnSpc>
            </a:pPr>
            <a:r>
              <a:rPr lang="en-US" sz="2800" b="1" dirty="0" smtClean="0"/>
              <a:t>Power Point – outlines entire topic, notes taken from this– Will be posted to website after majority of content covered</a:t>
            </a:r>
          </a:p>
          <a:p>
            <a:pPr marL="273050" indent="-273050">
              <a:lnSpc>
                <a:spcPct val="90000"/>
              </a:lnSpc>
            </a:pPr>
            <a:r>
              <a:rPr lang="en-US" sz="2800" b="1" dirty="0" smtClean="0"/>
              <a:t>1 reading per topic in resource book</a:t>
            </a:r>
          </a:p>
          <a:p>
            <a:pPr marL="273050" indent="-273050">
              <a:lnSpc>
                <a:spcPct val="90000"/>
              </a:lnSpc>
            </a:pPr>
            <a:r>
              <a:rPr lang="en-US" sz="2800" b="1" dirty="0" smtClean="0"/>
              <a:t>Video clip(s)</a:t>
            </a:r>
          </a:p>
          <a:p>
            <a:pPr marL="273050" indent="-273050">
              <a:lnSpc>
                <a:spcPct val="90000"/>
              </a:lnSpc>
            </a:pPr>
            <a:r>
              <a:rPr lang="en-US" sz="2800" b="1" dirty="0" smtClean="0"/>
              <a:t>Quiz (at conclusion of topic) No NOTES allowed on quiz– Students USE notes in ISN TO STUDY </a:t>
            </a:r>
            <a:r>
              <a:rPr lang="en-US" sz="2800" b="1" dirty="0" smtClean="0">
                <a:sym typeface="Wingdings" pitchFamily="2" charset="2"/>
              </a:rPr>
              <a:t></a:t>
            </a: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274638"/>
            <a:ext cx="8153400" cy="944562"/>
          </a:xfrm>
        </p:spPr>
        <p:txBody>
          <a:bodyPr lIns="0" rIns="0" bIns="0" anchor="b">
            <a:normAutofit/>
          </a:bodyPr>
          <a:lstStyle/>
          <a:p>
            <a:pPr algn="ctr"/>
            <a:r>
              <a:rPr lang="en-US" sz="4800" dirty="0" smtClean="0"/>
              <a:t>Grading</a:t>
            </a:r>
          </a:p>
        </p:txBody>
      </p:sp>
      <p:sp>
        <p:nvSpPr>
          <p:cNvPr id="3" name="Content Placeholder 2"/>
          <p:cNvSpPr>
            <a:spLocks noGrp="1"/>
          </p:cNvSpPr>
          <p:nvPr>
            <p:ph idx="4294967295"/>
          </p:nvPr>
        </p:nvSpPr>
        <p:spPr>
          <a:xfrm>
            <a:off x="0" y="1295400"/>
            <a:ext cx="8153400" cy="4830763"/>
          </a:xfrm>
        </p:spPr>
        <p:txBody>
          <a:bodyPr>
            <a:normAutofit/>
          </a:bodyPr>
          <a:lstStyle/>
          <a:p>
            <a:pPr marL="273050" indent="-273050"/>
            <a:r>
              <a:rPr lang="en-US" sz="3200" b="1" dirty="0" smtClean="0"/>
              <a:t>Grades posted regularly </a:t>
            </a:r>
          </a:p>
          <a:p>
            <a:pPr marL="273050" indent="-273050"/>
            <a:r>
              <a:rPr lang="en-US" sz="3200" b="1" dirty="0" smtClean="0"/>
              <a:t>Not every assignment/activity is for a grade</a:t>
            </a:r>
          </a:p>
          <a:p>
            <a:pPr marL="273050" indent="-273050"/>
            <a:r>
              <a:rPr lang="en-US" sz="3200" b="1" dirty="0" smtClean="0"/>
              <a:t>Breakdown</a:t>
            </a:r>
          </a:p>
          <a:p>
            <a:pPr marL="273050" indent="-273050">
              <a:buFont typeface="Wingdings" pitchFamily="2" charset="2"/>
              <a:buNone/>
            </a:pPr>
            <a:r>
              <a:rPr lang="en-US" sz="3200" b="1" dirty="0" smtClean="0"/>
              <a:t>	</a:t>
            </a:r>
            <a:r>
              <a:rPr lang="en-US" sz="3200" b="1" dirty="0" smtClean="0">
                <a:solidFill>
                  <a:srgbClr val="02303E"/>
                </a:solidFill>
              </a:rPr>
              <a:t>25% Labs</a:t>
            </a:r>
          </a:p>
          <a:p>
            <a:pPr marL="273050" indent="-273050">
              <a:buFont typeface="Wingdings" pitchFamily="2" charset="2"/>
              <a:buNone/>
            </a:pPr>
            <a:r>
              <a:rPr lang="en-US" sz="3200" b="1" dirty="0" smtClean="0">
                <a:solidFill>
                  <a:srgbClr val="02303E"/>
                </a:solidFill>
              </a:rPr>
              <a:t>	35% ISN checks which includes class work and homework</a:t>
            </a:r>
          </a:p>
          <a:p>
            <a:pPr marL="273050" indent="-273050">
              <a:buFont typeface="Wingdings" pitchFamily="2" charset="2"/>
              <a:buNone/>
            </a:pPr>
            <a:r>
              <a:rPr lang="en-US" sz="3200" b="1" dirty="0" smtClean="0">
                <a:solidFill>
                  <a:srgbClr val="02303E"/>
                </a:solidFill>
              </a:rPr>
              <a:t>	40% Quizzes/Tests</a:t>
            </a:r>
          </a:p>
        </p:txBody>
      </p:sp>
      <p:pic>
        <p:nvPicPr>
          <p:cNvPr id="26628" name="Picture 2" descr="http://www.officeclipart.com/office_clipart_images/pencil_student_holding_books_and_report_card_with_good_grades_0521-1001-2611-1703_SMU.jpg"/>
          <p:cNvPicPr>
            <a:picLocks noChangeAspect="1" noChangeArrowheads="1"/>
          </p:cNvPicPr>
          <p:nvPr/>
        </p:nvPicPr>
        <p:blipFill>
          <a:blip r:embed="rId2" cstate="print"/>
          <a:srcRect/>
          <a:stretch>
            <a:fillRect/>
          </a:stretch>
        </p:blipFill>
        <p:spPr bwMode="auto">
          <a:xfrm>
            <a:off x="6477000" y="4525962"/>
            <a:ext cx="2286000" cy="23320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274638"/>
            <a:ext cx="8153400" cy="868362"/>
          </a:xfrm>
        </p:spPr>
        <p:txBody>
          <a:bodyPr lIns="0" rIns="0" bIns="0" anchor="b">
            <a:normAutofit/>
          </a:bodyPr>
          <a:lstStyle/>
          <a:p>
            <a:pPr algn="ctr"/>
            <a:r>
              <a:rPr lang="en-US" sz="4800" dirty="0" smtClean="0"/>
              <a:t>Other Information:</a:t>
            </a:r>
          </a:p>
        </p:txBody>
      </p:sp>
      <p:sp>
        <p:nvSpPr>
          <p:cNvPr id="27651" name="Content Placeholder 2"/>
          <p:cNvSpPr>
            <a:spLocks noGrp="1"/>
          </p:cNvSpPr>
          <p:nvPr>
            <p:ph idx="4294967295"/>
          </p:nvPr>
        </p:nvSpPr>
        <p:spPr>
          <a:xfrm>
            <a:off x="0" y="1600200"/>
            <a:ext cx="8229600" cy="4525963"/>
          </a:xfrm>
        </p:spPr>
        <p:txBody>
          <a:bodyPr>
            <a:normAutofit/>
          </a:bodyPr>
          <a:lstStyle/>
          <a:p>
            <a:pPr marL="273050" indent="-273050"/>
            <a:r>
              <a:rPr lang="en-US" sz="3200" b="1" dirty="0" smtClean="0"/>
              <a:t>Cooperative groups (change each quarter)</a:t>
            </a:r>
          </a:p>
          <a:p>
            <a:pPr marL="273050" indent="-273050">
              <a:buFont typeface="Wingdings" pitchFamily="2" charset="2"/>
              <a:buNone/>
            </a:pPr>
            <a:r>
              <a:rPr lang="en-US" sz="3200" b="1" dirty="0" smtClean="0"/>
              <a:t>		</a:t>
            </a:r>
            <a:r>
              <a:rPr lang="en-US" sz="3600" b="1" dirty="0" smtClean="0"/>
              <a:t>4-5 kids per group</a:t>
            </a:r>
            <a:endParaRPr lang="en-US" sz="3200" b="1" dirty="0" smtClean="0"/>
          </a:p>
          <a:p>
            <a:pPr marL="273050" indent="-273050"/>
            <a:r>
              <a:rPr lang="en-US" sz="3200" b="1" dirty="0" smtClean="0"/>
              <a:t>Website </a:t>
            </a:r>
            <a:r>
              <a:rPr lang="en-US" sz="3200" b="1" dirty="0" smtClean="0">
                <a:sym typeface="Wingdings" pitchFamily="2" charset="2"/>
              </a:rPr>
              <a:t>very helpful </a:t>
            </a:r>
          </a:p>
          <a:p>
            <a:pPr marL="639763" lvl="1" indent="-246063"/>
            <a:r>
              <a:rPr lang="en-US" sz="2800" b="1" dirty="0" smtClean="0">
                <a:sym typeface="Wingdings" pitchFamily="2" charset="2"/>
              </a:rPr>
              <a:t>Homework</a:t>
            </a:r>
          </a:p>
          <a:p>
            <a:pPr marL="639763" lvl="1" indent="-246063"/>
            <a:r>
              <a:rPr lang="en-US" sz="2800" b="1" dirty="0" smtClean="0">
                <a:sym typeface="Wingdings" pitchFamily="2" charset="2"/>
              </a:rPr>
              <a:t>Power Points</a:t>
            </a:r>
          </a:p>
          <a:p>
            <a:pPr marL="639763" lvl="1" indent="-246063"/>
            <a:r>
              <a:rPr lang="en-US" sz="2800" b="1" dirty="0" smtClean="0">
                <a:sym typeface="Wingdings" pitchFamily="2" charset="2"/>
              </a:rPr>
              <a:t>Helpful websites</a:t>
            </a:r>
          </a:p>
          <a:p>
            <a:pPr marL="273050" indent="-273050">
              <a:buNone/>
            </a:pPr>
            <a:endParaRPr lang="en-US" sz="3200" b="1" dirty="0" smtClean="0"/>
          </a:p>
          <a:p>
            <a:pPr marL="273050" indent="-273050"/>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2000"/>
                                        <p:tgtEl>
                                          <p:spTgt spid="276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fade">
                                      <p:cBhvr>
                                        <p:cTn id="15" dur="2000"/>
                                        <p:tgtEl>
                                          <p:spTgt spid="276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fade">
                                      <p:cBhvr>
                                        <p:cTn id="18" dur="2000"/>
                                        <p:tgtEl>
                                          <p:spTgt spid="2765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2000"/>
                                        <p:tgtEl>
                                          <p:spTgt spid="2765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20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274638"/>
            <a:ext cx="8153400" cy="868362"/>
          </a:xfrm>
        </p:spPr>
        <p:txBody>
          <a:bodyPr lIns="0" rIns="0" bIns="0" anchor="b">
            <a:normAutofit/>
          </a:bodyPr>
          <a:lstStyle/>
          <a:p>
            <a:pPr algn="ctr"/>
            <a:r>
              <a:rPr lang="en-US" sz="4800" dirty="0" smtClean="0"/>
              <a:t>Science Fair </a:t>
            </a:r>
          </a:p>
        </p:txBody>
      </p:sp>
      <p:sp>
        <p:nvSpPr>
          <p:cNvPr id="3" name="Content Placeholder 2"/>
          <p:cNvSpPr>
            <a:spLocks noGrp="1"/>
          </p:cNvSpPr>
          <p:nvPr>
            <p:ph idx="4294967295"/>
          </p:nvPr>
        </p:nvSpPr>
        <p:spPr>
          <a:xfrm>
            <a:off x="0" y="1219200"/>
            <a:ext cx="8229600" cy="4525963"/>
          </a:xfrm>
        </p:spPr>
        <p:txBody>
          <a:bodyPr>
            <a:noAutofit/>
          </a:bodyPr>
          <a:lstStyle/>
          <a:p>
            <a:pPr marL="273050" indent="-273050">
              <a:lnSpc>
                <a:spcPct val="90000"/>
              </a:lnSpc>
              <a:buFont typeface="Wingdings" pitchFamily="2" charset="2"/>
              <a:buChar char="v"/>
            </a:pPr>
            <a:r>
              <a:rPr lang="en-US" sz="3200" b="1" dirty="0" smtClean="0"/>
              <a:t>4</a:t>
            </a:r>
            <a:r>
              <a:rPr lang="en-US" sz="3200" b="1" baseline="30000" dirty="0" smtClean="0"/>
              <a:t>th</a:t>
            </a:r>
            <a:r>
              <a:rPr lang="en-US" sz="3200" b="1" dirty="0" smtClean="0"/>
              <a:t> Quarter</a:t>
            </a:r>
          </a:p>
          <a:p>
            <a:pPr marL="273050" indent="-273050">
              <a:lnSpc>
                <a:spcPct val="90000"/>
              </a:lnSpc>
              <a:buFont typeface="Wingdings" pitchFamily="2" charset="2"/>
              <a:buChar char="v"/>
            </a:pPr>
            <a:r>
              <a:rPr lang="en-US" sz="3200" b="1" dirty="0" smtClean="0"/>
              <a:t>Demonstration of  Scientific Process using Scientific Method</a:t>
            </a:r>
          </a:p>
          <a:p>
            <a:pPr marL="273050" indent="-273050">
              <a:lnSpc>
                <a:spcPct val="90000"/>
              </a:lnSpc>
              <a:buFont typeface="Wingdings" pitchFamily="2" charset="2"/>
              <a:buChar char="v"/>
            </a:pPr>
            <a:r>
              <a:rPr lang="en-US" sz="3200" b="1" dirty="0" smtClean="0"/>
              <a:t>Experimentation done at home with time in class to work on other components</a:t>
            </a:r>
          </a:p>
          <a:p>
            <a:pPr marL="273050" indent="-273050">
              <a:lnSpc>
                <a:spcPct val="90000"/>
              </a:lnSpc>
              <a:buFont typeface="Wingdings" pitchFamily="2" charset="2"/>
              <a:buChar char="v"/>
            </a:pPr>
            <a:r>
              <a:rPr lang="en-US" sz="3200" b="1" dirty="0" smtClean="0"/>
              <a:t>Science Fair will be sometime in May</a:t>
            </a:r>
          </a:p>
          <a:p>
            <a:pPr marL="273050" indent="-273050">
              <a:lnSpc>
                <a:spcPct val="90000"/>
              </a:lnSpc>
              <a:buFont typeface="Wingdings" pitchFamily="2" charset="2"/>
              <a:buChar char="v"/>
            </a:pPr>
            <a:endParaRPr lang="en-US" sz="3200" b="1" dirty="0" smtClean="0"/>
          </a:p>
          <a:p>
            <a:pPr marL="273050" indent="-273050">
              <a:lnSpc>
                <a:spcPct val="90000"/>
              </a:lnSpc>
              <a:buFont typeface="Arial" charset="0"/>
              <a:buNone/>
            </a:pPr>
            <a:endParaRPr lang="en-US" sz="3200" b="1" dirty="0" smtClean="0"/>
          </a:p>
          <a:p>
            <a:pPr marL="273050" indent="-273050">
              <a:lnSpc>
                <a:spcPct val="90000"/>
              </a:lnSpc>
              <a:buFont typeface="Arial" charset="0"/>
              <a:buNone/>
            </a:pPr>
            <a:endParaRPr lang="en-US" sz="3200" b="1" dirty="0" smtClean="0"/>
          </a:p>
          <a:p>
            <a:pPr marL="273050" indent="-273050">
              <a:lnSpc>
                <a:spcPct val="90000"/>
              </a:lnSpc>
              <a:buFont typeface="Arial" charset="0"/>
              <a:buNone/>
            </a:pPr>
            <a:endParaRPr lang="en-US" sz="3200" b="1" dirty="0" smtClean="0"/>
          </a:p>
          <a:p>
            <a:pPr marL="273050" indent="-273050">
              <a:lnSpc>
                <a:spcPct val="90000"/>
              </a:lnSpc>
              <a:buFont typeface="Arial" charset="0"/>
              <a:buNone/>
            </a:pPr>
            <a:r>
              <a:rPr lang="en-US" sz="3200" b="1" dirty="0" smtClean="0"/>
              <a:t> </a:t>
            </a:r>
          </a:p>
        </p:txBody>
      </p:sp>
      <p:pic>
        <p:nvPicPr>
          <p:cNvPr id="28676" name="Picture 3" descr="science fair.jpg"/>
          <p:cNvPicPr>
            <a:picLocks noChangeAspect="1"/>
          </p:cNvPicPr>
          <p:nvPr/>
        </p:nvPicPr>
        <p:blipFill>
          <a:blip r:embed="rId2" cstate="print"/>
          <a:srcRect/>
          <a:stretch>
            <a:fillRect/>
          </a:stretch>
        </p:blipFill>
        <p:spPr bwMode="auto">
          <a:xfrm>
            <a:off x="3048000" y="4572000"/>
            <a:ext cx="2324100" cy="2106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62000"/>
          </a:xfrm>
        </p:spPr>
        <p:txBody>
          <a:bodyPr>
            <a:noAutofit/>
          </a:bodyPr>
          <a:lstStyle/>
          <a:p>
            <a:pPr algn="ctr"/>
            <a:r>
              <a:rPr lang="en-US" sz="5400" dirty="0" smtClean="0"/>
              <a:t>Weekly Folder</a:t>
            </a:r>
            <a:endParaRPr lang="en-US" sz="5400" dirty="0"/>
          </a:p>
        </p:txBody>
      </p:sp>
      <p:sp>
        <p:nvSpPr>
          <p:cNvPr id="3" name="Content Placeholder 2"/>
          <p:cNvSpPr>
            <a:spLocks noGrp="1"/>
          </p:cNvSpPr>
          <p:nvPr>
            <p:ph idx="1"/>
          </p:nvPr>
        </p:nvSpPr>
        <p:spPr>
          <a:xfrm>
            <a:off x="457200" y="1371600"/>
            <a:ext cx="7239000" cy="5084136"/>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1101283"/>
            <a:ext cx="4648200" cy="568051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828800" y="1066800"/>
            <a:ext cx="4515255" cy="5680839"/>
          </a:xfrm>
          <a:prstGeom prst="rect">
            <a:avLst/>
          </a:prstGeom>
          <a:noFill/>
          <a:ln w="9525">
            <a:noFill/>
            <a:miter lim="800000"/>
            <a:headEnd/>
            <a:tailEnd/>
          </a:ln>
          <a:effectLst/>
        </p:spPr>
      </p:pic>
      <p:pic>
        <p:nvPicPr>
          <p:cNvPr id="1028" name="Picture 4" descr="C:\Documents and Settings\rcaccavale\Local Settings\Temporary Internet Files\Content.IE5\X5041T8D\MC900434665[1].wmf"/>
          <p:cNvPicPr>
            <a:picLocks noChangeAspect="1" noChangeArrowheads="1"/>
          </p:cNvPicPr>
          <p:nvPr/>
        </p:nvPicPr>
        <p:blipFill>
          <a:blip r:embed="rId4" cstate="print"/>
          <a:srcRect/>
          <a:stretch>
            <a:fillRect/>
          </a:stretch>
        </p:blipFill>
        <p:spPr bwMode="auto">
          <a:xfrm>
            <a:off x="3048000" y="2971800"/>
            <a:ext cx="391581" cy="360363"/>
          </a:xfrm>
          <a:prstGeom prst="rect">
            <a:avLst/>
          </a:prstGeom>
          <a:noFill/>
        </p:spPr>
      </p:pic>
      <p:pic>
        <p:nvPicPr>
          <p:cNvPr id="7" name="Picture 4" descr="C:\Documents and Settings\rcaccavale\Local Settings\Temporary Internet Files\Content.IE5\X5041T8D\MC900434665[1].wmf"/>
          <p:cNvPicPr>
            <a:picLocks noChangeAspect="1" noChangeArrowheads="1"/>
          </p:cNvPicPr>
          <p:nvPr/>
        </p:nvPicPr>
        <p:blipFill>
          <a:blip r:embed="rId4" cstate="print"/>
          <a:srcRect/>
          <a:stretch>
            <a:fillRect/>
          </a:stretch>
        </p:blipFill>
        <p:spPr bwMode="auto">
          <a:xfrm>
            <a:off x="3657600" y="2971800"/>
            <a:ext cx="391581" cy="360363"/>
          </a:xfrm>
          <a:prstGeom prst="rect">
            <a:avLst/>
          </a:prstGeom>
          <a:noFill/>
        </p:spPr>
      </p:pic>
      <p:pic>
        <p:nvPicPr>
          <p:cNvPr id="8" name="Picture 4" descr="C:\Documents and Settings\rcaccavale\Local Settings\Temporary Internet Files\Content.IE5\X5041T8D\MC900434665[1].wmf"/>
          <p:cNvPicPr>
            <a:picLocks noChangeAspect="1" noChangeArrowheads="1"/>
          </p:cNvPicPr>
          <p:nvPr/>
        </p:nvPicPr>
        <p:blipFill>
          <a:blip r:embed="rId4" cstate="print"/>
          <a:srcRect/>
          <a:stretch>
            <a:fillRect/>
          </a:stretch>
        </p:blipFill>
        <p:spPr bwMode="auto">
          <a:xfrm>
            <a:off x="4267200" y="2971800"/>
            <a:ext cx="391581" cy="360363"/>
          </a:xfrm>
          <a:prstGeom prst="rect">
            <a:avLst/>
          </a:prstGeom>
          <a:noFill/>
        </p:spPr>
      </p:pic>
      <p:sp>
        <p:nvSpPr>
          <p:cNvPr id="9" name="TextBox 8"/>
          <p:cNvSpPr txBox="1"/>
          <p:nvPr/>
        </p:nvSpPr>
        <p:spPr>
          <a:xfrm>
            <a:off x="4724400" y="3043535"/>
            <a:ext cx="1600200" cy="461665"/>
          </a:xfrm>
          <a:prstGeom prst="rect">
            <a:avLst/>
          </a:prstGeom>
          <a:noFill/>
        </p:spPr>
        <p:txBody>
          <a:bodyPr wrap="square" rtlCol="0">
            <a:spAutoFit/>
          </a:bodyPr>
          <a:lstStyle/>
          <a:p>
            <a:r>
              <a:rPr lang="en-US" sz="2400" b="1" dirty="0" smtClean="0">
                <a:solidFill>
                  <a:srgbClr val="FF0000"/>
                </a:solidFill>
                <a:latin typeface="Brush Script MT" pitchFamily="66" charset="0"/>
              </a:rPr>
              <a:t>Signature</a:t>
            </a:r>
            <a:endParaRPr lang="en-US" sz="2400" b="1" dirty="0">
              <a:solidFill>
                <a:srgbClr val="FF0000"/>
              </a:solidFill>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slide(fromBottom)">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Bottom)">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027"/>
                                        </p:tgtEl>
                                        <p:attrNameLst>
                                          <p:attrName>ppt_x</p:attrName>
                                        </p:attrNameLst>
                                      </p:cBhvr>
                                      <p:tavLst>
                                        <p:tav tm="0">
                                          <p:val>
                                            <p:strVal val="ppt_x"/>
                                          </p:val>
                                        </p:tav>
                                        <p:tav tm="100000">
                                          <p:val>
                                            <p:strVal val="ppt_x"/>
                                          </p:val>
                                        </p:tav>
                                      </p:tavLst>
                                    </p:anim>
                                    <p:anim calcmode="lin" valueType="num">
                                      <p:cBhvr additive="base">
                                        <p:cTn id="38" dur="500"/>
                                        <p:tgtEl>
                                          <p:spTgt spid="1027"/>
                                        </p:tgtEl>
                                        <p:attrNameLst>
                                          <p:attrName>ppt_y</p:attrName>
                                        </p:attrNameLst>
                                      </p:cBhvr>
                                      <p:tavLst>
                                        <p:tav tm="0">
                                          <p:val>
                                            <p:strVal val="ppt_y"/>
                                          </p:val>
                                        </p:tav>
                                        <p:tav tm="100000">
                                          <p:val>
                                            <p:strVal val="1+ppt_h/2"/>
                                          </p:val>
                                        </p:tav>
                                      </p:tavLst>
                                    </p:anim>
                                    <p:set>
                                      <p:cBhvr>
                                        <p:cTn id="39" dur="1" fill="hold">
                                          <p:stCondLst>
                                            <p:cond delay="499"/>
                                          </p:stCondLst>
                                        </p:cTn>
                                        <p:tgtEl>
                                          <p:spTgt spid="1027"/>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1028"/>
                                        </p:tgtEl>
                                        <p:attrNameLst>
                                          <p:attrName>ppt_x</p:attrName>
                                        </p:attrNameLst>
                                      </p:cBhvr>
                                      <p:tavLst>
                                        <p:tav tm="0">
                                          <p:val>
                                            <p:strVal val="ppt_x"/>
                                          </p:val>
                                        </p:tav>
                                        <p:tav tm="100000">
                                          <p:val>
                                            <p:strVal val="ppt_x"/>
                                          </p:val>
                                        </p:tav>
                                      </p:tavLst>
                                    </p:anim>
                                    <p:anim calcmode="lin" valueType="num">
                                      <p:cBhvr additive="base">
                                        <p:cTn id="42" dur="500"/>
                                        <p:tgtEl>
                                          <p:spTgt spid="1028"/>
                                        </p:tgtEl>
                                        <p:attrNameLst>
                                          <p:attrName>ppt_y</p:attrName>
                                        </p:attrNameLst>
                                      </p:cBhvr>
                                      <p:tavLst>
                                        <p:tav tm="0">
                                          <p:val>
                                            <p:strVal val="ppt_y"/>
                                          </p:val>
                                        </p:tav>
                                        <p:tav tm="100000">
                                          <p:val>
                                            <p:strVal val="1+ppt_h/2"/>
                                          </p:val>
                                        </p:tav>
                                      </p:tavLst>
                                    </p:anim>
                                    <p:set>
                                      <p:cBhvr>
                                        <p:cTn id="43" dur="1" fill="hold">
                                          <p:stCondLst>
                                            <p:cond delay="499"/>
                                          </p:stCondLst>
                                        </p:cTn>
                                        <p:tgtEl>
                                          <p:spTgt spid="1028"/>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7"/>
                                        </p:tgtEl>
                                        <p:attrNameLst>
                                          <p:attrName>ppt_x</p:attrName>
                                        </p:attrNameLst>
                                      </p:cBhvr>
                                      <p:tavLst>
                                        <p:tav tm="0">
                                          <p:val>
                                            <p:strVal val="ppt_x"/>
                                          </p:val>
                                        </p:tav>
                                        <p:tav tm="100000">
                                          <p:val>
                                            <p:strVal val="ppt_x"/>
                                          </p:val>
                                        </p:tav>
                                      </p:tavLst>
                                    </p:anim>
                                    <p:anim calcmode="lin" valueType="num">
                                      <p:cBhvr additive="base">
                                        <p:cTn id="46" dur="500"/>
                                        <p:tgtEl>
                                          <p:spTgt spid="7"/>
                                        </p:tgtEl>
                                        <p:attrNameLst>
                                          <p:attrName>ppt_y</p:attrName>
                                        </p:attrNameLst>
                                      </p:cBhvr>
                                      <p:tavLst>
                                        <p:tav tm="0">
                                          <p:val>
                                            <p:strVal val="ppt_y"/>
                                          </p:val>
                                        </p:tav>
                                        <p:tav tm="100000">
                                          <p:val>
                                            <p:strVal val="1+ppt_h/2"/>
                                          </p:val>
                                        </p:tav>
                                      </p:tavLst>
                                    </p:anim>
                                    <p:set>
                                      <p:cBhvr>
                                        <p:cTn id="47" dur="1" fill="hold">
                                          <p:stCondLst>
                                            <p:cond delay="499"/>
                                          </p:stCondLst>
                                        </p:cTn>
                                        <p:tgtEl>
                                          <p:spTgt spid="7"/>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8"/>
                                        </p:tgtEl>
                                        <p:attrNameLst>
                                          <p:attrName>ppt_x</p:attrName>
                                        </p:attrNameLst>
                                      </p:cBhvr>
                                      <p:tavLst>
                                        <p:tav tm="0">
                                          <p:val>
                                            <p:strVal val="ppt_x"/>
                                          </p:val>
                                        </p:tav>
                                        <p:tav tm="100000">
                                          <p:val>
                                            <p:strVal val="ppt_x"/>
                                          </p:val>
                                        </p:tav>
                                      </p:tavLst>
                                    </p:anim>
                                    <p:anim calcmode="lin" valueType="num">
                                      <p:cBhvr additive="base">
                                        <p:cTn id="50" dur="500"/>
                                        <p:tgtEl>
                                          <p:spTgt spid="8"/>
                                        </p:tgtEl>
                                        <p:attrNameLst>
                                          <p:attrName>ppt_y</p:attrName>
                                        </p:attrNameLst>
                                      </p:cBhvr>
                                      <p:tavLst>
                                        <p:tav tm="0">
                                          <p:val>
                                            <p:strVal val="ppt_y"/>
                                          </p:val>
                                        </p:tav>
                                        <p:tav tm="100000">
                                          <p:val>
                                            <p:strVal val="1+ppt_h/2"/>
                                          </p:val>
                                        </p:tav>
                                      </p:tavLst>
                                    </p:anim>
                                    <p:set>
                                      <p:cBhvr>
                                        <p:cTn id="51" dur="1" fill="hold">
                                          <p:stCondLst>
                                            <p:cond delay="499"/>
                                          </p:stCondLst>
                                        </p:cTn>
                                        <p:tgtEl>
                                          <p:spTgt spid="8"/>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
                                        </p:tgtEl>
                                        <p:attrNameLst>
                                          <p:attrName>ppt_x</p:attrName>
                                        </p:attrNameLst>
                                      </p:cBhvr>
                                      <p:tavLst>
                                        <p:tav tm="0">
                                          <p:val>
                                            <p:strVal val="ppt_x"/>
                                          </p:val>
                                        </p:tav>
                                        <p:tav tm="100000">
                                          <p:val>
                                            <p:strVal val="ppt_x"/>
                                          </p:val>
                                        </p:tav>
                                      </p:tavLst>
                                    </p:anim>
                                    <p:anim calcmode="lin" valueType="num">
                                      <p:cBhvr additive="base">
                                        <p:cTn id="54" dur="500"/>
                                        <p:tgtEl>
                                          <p:spTgt spid="9"/>
                                        </p:tgtEl>
                                        <p:attrNameLst>
                                          <p:attrName>ppt_y</p:attrName>
                                        </p:attrNameLst>
                                      </p:cBhvr>
                                      <p:tavLst>
                                        <p:tav tm="0">
                                          <p:val>
                                            <p:strVal val="ppt_y"/>
                                          </p:val>
                                        </p:tav>
                                        <p:tav tm="100000">
                                          <p:val>
                                            <p:strVal val="1+ppt_h/2"/>
                                          </p:val>
                                        </p:tav>
                                      </p:tavLst>
                                    </p:anim>
                                    <p:set>
                                      <p:cBhvr>
                                        <p:cTn id="5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28600"/>
            <a:ext cx="8153400" cy="1524000"/>
          </a:xfrm>
        </p:spPr>
        <p:txBody>
          <a:bodyPr rtlCol="0">
            <a:noAutofit/>
          </a:bodyPr>
          <a:lstStyle/>
          <a:p>
            <a:pPr algn="ctr" fontAlgn="auto">
              <a:spcAft>
                <a:spcPts val="0"/>
              </a:spcAft>
              <a:defRPr/>
            </a:pPr>
            <a:r>
              <a:rPr lang="en-US" sz="4800" dirty="0" smtClean="0"/>
              <a:t/>
            </a:r>
            <a:br>
              <a:rPr lang="en-US" sz="4800" dirty="0" smtClean="0"/>
            </a:br>
            <a:r>
              <a:rPr lang="en-US" sz="4800" dirty="0" smtClean="0"/>
              <a:t>Sixth Grade Writing Curriculum</a:t>
            </a:r>
            <a:endParaRPr lang="en-US" sz="4800" dirty="0" smtClean="0">
              <a:solidFill>
                <a:srgbClr val="0070C0"/>
              </a:solidFill>
            </a:endParaRPr>
          </a:p>
        </p:txBody>
      </p:sp>
      <p:sp>
        <p:nvSpPr>
          <p:cNvPr id="38915" name="Rectangle 3"/>
          <p:cNvSpPr>
            <a:spLocks noGrp="1" noChangeArrowheads="1"/>
          </p:cNvSpPr>
          <p:nvPr>
            <p:ph type="subTitle" idx="4294967295"/>
          </p:nvPr>
        </p:nvSpPr>
        <p:spPr>
          <a:xfrm>
            <a:off x="0" y="5029200"/>
            <a:ext cx="8153400" cy="1752600"/>
          </a:xfrm>
        </p:spPr>
        <p:txBody>
          <a:bodyPr/>
          <a:lstStyle/>
          <a:p>
            <a:pPr marL="0" indent="0" algn="ctr">
              <a:buFont typeface="Arial" charset="0"/>
              <a:buNone/>
            </a:pPr>
            <a:r>
              <a:rPr lang="en-US" sz="4800" dirty="0" smtClean="0">
                <a:solidFill>
                  <a:srgbClr val="C00000"/>
                </a:solidFill>
              </a:rPr>
              <a:t>Using the Common Core Standards</a:t>
            </a:r>
          </a:p>
        </p:txBody>
      </p:sp>
      <p:pic>
        <p:nvPicPr>
          <p:cNvPr id="38916" name="Picture 2" descr="http://2.bp.blogspot.com/-iTG-AU7Wtm4/To_tp4WLl1I/AAAAAAAAAN0/DkgPaG9XJm4/s1600/writing.jpg"/>
          <p:cNvPicPr>
            <a:picLocks noChangeAspect="1" noChangeArrowheads="1"/>
          </p:cNvPicPr>
          <p:nvPr/>
        </p:nvPicPr>
        <p:blipFill>
          <a:blip r:embed="rId3" cstate="print"/>
          <a:srcRect/>
          <a:stretch>
            <a:fillRect/>
          </a:stretch>
        </p:blipFill>
        <p:spPr bwMode="auto">
          <a:xfrm>
            <a:off x="2514600" y="1800225"/>
            <a:ext cx="3124200" cy="3305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274638"/>
            <a:ext cx="8229600" cy="792162"/>
          </a:xfrm>
        </p:spPr>
        <p:txBody>
          <a:bodyPr>
            <a:normAutofit/>
          </a:bodyPr>
          <a:lstStyle/>
          <a:p>
            <a:pPr algn="ctr"/>
            <a:r>
              <a:rPr lang="en-US" sz="3600" dirty="0" smtClean="0"/>
              <a:t>Common Core: 3 Types of Writing</a:t>
            </a:r>
          </a:p>
        </p:txBody>
      </p:sp>
      <p:sp>
        <p:nvSpPr>
          <p:cNvPr id="3" name="Content Placeholder 2"/>
          <p:cNvSpPr>
            <a:spLocks noGrp="1"/>
          </p:cNvSpPr>
          <p:nvPr>
            <p:ph idx="4294967295"/>
          </p:nvPr>
        </p:nvSpPr>
        <p:spPr>
          <a:xfrm>
            <a:off x="0" y="1143000"/>
            <a:ext cx="8534400" cy="5638800"/>
          </a:xfrm>
        </p:spPr>
        <p:txBody>
          <a:bodyPr rtlCol="0">
            <a:normAutofit fontScale="55000" lnSpcReduction="20000"/>
          </a:bodyPr>
          <a:lstStyle/>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sz="5800" i="1" dirty="0" smtClean="0"/>
              <a:t>Argument: </a:t>
            </a:r>
            <a:r>
              <a:rPr lang="en-US" sz="5800" dirty="0" smtClean="0"/>
              <a:t>To persuade, bring about some action on reader’s part, or ask reader to accept a certain point of view; includes a claim, reasoning and evidence</a:t>
            </a:r>
          </a:p>
          <a:p>
            <a:pPr fontAlgn="auto">
              <a:spcAft>
                <a:spcPts val="0"/>
              </a:spcAft>
              <a:buFont typeface="Arial" pitchFamily="34" charset="0"/>
              <a:buChar char="•"/>
              <a:defRPr/>
            </a:pPr>
            <a:r>
              <a:rPr lang="en-US" sz="5800" i="1" dirty="0" smtClean="0"/>
              <a:t>Informative/Explanatory Writing: </a:t>
            </a:r>
            <a:r>
              <a:rPr lang="en-US" sz="5800" dirty="0" smtClean="0"/>
              <a:t>To clarify or increase readers’ knowledge or understanding of a subject</a:t>
            </a:r>
          </a:p>
          <a:p>
            <a:pPr fontAlgn="auto">
              <a:spcAft>
                <a:spcPts val="0"/>
              </a:spcAft>
              <a:buFont typeface="Arial" pitchFamily="34" charset="0"/>
              <a:buChar char="•"/>
              <a:defRPr/>
            </a:pPr>
            <a:r>
              <a:rPr lang="en-US" sz="5800" i="1" dirty="0" smtClean="0"/>
              <a:t>Narrative: </a:t>
            </a:r>
            <a:r>
              <a:rPr lang="en-US" sz="5800" dirty="0" smtClean="0"/>
              <a:t>To convey experiences, either real or imaginary, in order to inform, instruct, persuade, or entertain</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algn="ctr" fontAlgn="auto">
              <a:spcAft>
                <a:spcPts val="0"/>
              </a:spcAft>
              <a:buFont typeface="Arial" pitchFamily="34" charset="0"/>
              <a:buNone/>
              <a:defRPr/>
            </a:pPr>
            <a:r>
              <a:rPr lang="en-US" sz="4400" b="1" dirty="0" smtClean="0"/>
              <a:t>Writing priorities change as one moves up the grades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274638"/>
            <a:ext cx="8153400" cy="792162"/>
          </a:xfrm>
        </p:spPr>
        <p:txBody>
          <a:bodyPr>
            <a:normAutofit/>
          </a:bodyPr>
          <a:lstStyle/>
          <a:p>
            <a:pPr algn="ctr"/>
            <a:r>
              <a:rPr lang="en-US" sz="4800" dirty="0" smtClean="0"/>
              <a:t>Common Core cont.</a:t>
            </a:r>
          </a:p>
        </p:txBody>
      </p:sp>
      <p:sp>
        <p:nvSpPr>
          <p:cNvPr id="3" name="Content Placeholder 2"/>
          <p:cNvSpPr>
            <a:spLocks noGrp="1"/>
          </p:cNvSpPr>
          <p:nvPr>
            <p:ph idx="4294967295"/>
          </p:nvPr>
        </p:nvSpPr>
        <p:spPr>
          <a:xfrm>
            <a:off x="152400" y="1066800"/>
            <a:ext cx="8001000" cy="5562600"/>
          </a:xfrm>
        </p:spPr>
        <p:txBody>
          <a:bodyPr rtlCol="0">
            <a:normAutofit/>
          </a:bodyPr>
          <a:lstStyle/>
          <a:p>
            <a:pPr fontAlgn="auto">
              <a:spcAft>
                <a:spcPts val="0"/>
              </a:spcAft>
              <a:buFont typeface="Arial" pitchFamily="34" charset="0"/>
              <a:buChar char="•"/>
              <a:defRPr/>
            </a:pPr>
            <a:r>
              <a:rPr lang="en-US" sz="2800" b="1" dirty="0" smtClean="0"/>
              <a:t>Write routinely over extended time frames (time for research, reflection, and revision) and</a:t>
            </a:r>
          </a:p>
          <a:p>
            <a:pPr fontAlgn="auto">
              <a:spcAft>
                <a:spcPts val="0"/>
              </a:spcAft>
              <a:buFont typeface="Arial" pitchFamily="34" charset="0"/>
              <a:buChar char="•"/>
              <a:defRPr/>
            </a:pPr>
            <a:r>
              <a:rPr lang="en-US" sz="2800" b="1" dirty="0" smtClean="0"/>
              <a:t>Shorter time frames (a single sitting or a day or two) for a range of discipline-specific tasks, purposes, and audiences.</a:t>
            </a:r>
          </a:p>
          <a:p>
            <a:pPr fontAlgn="auto">
              <a:spcAft>
                <a:spcPts val="0"/>
              </a:spcAft>
              <a:buFont typeface="Arial" pitchFamily="34" charset="0"/>
              <a:buChar char="•"/>
              <a:defRPr/>
            </a:pPr>
            <a:r>
              <a:rPr lang="en-US" sz="2800" b="1" dirty="0" smtClean="0"/>
              <a:t>Use technology to compose and publish documents </a:t>
            </a:r>
          </a:p>
          <a:p>
            <a:pPr fontAlgn="auto">
              <a:spcAft>
                <a:spcPts val="0"/>
              </a:spcAft>
              <a:buFont typeface="Arial" pitchFamily="34" charset="0"/>
              <a:buChar char="•"/>
              <a:defRPr/>
            </a:pPr>
            <a:r>
              <a:rPr lang="en-US" sz="2800" b="1" dirty="0" smtClean="0"/>
              <a:t>Speaking and Listening and Language</a:t>
            </a:r>
          </a:p>
          <a:p>
            <a:pPr fontAlgn="auto">
              <a:spcAft>
                <a:spcPts val="0"/>
              </a:spcAft>
              <a:buFont typeface="Arial" pitchFamily="34" charset="0"/>
              <a:buChar char="•"/>
              <a:defRPr/>
            </a:pPr>
            <a:r>
              <a:rPr lang="en-US" sz="2800" b="1" dirty="0" smtClean="0"/>
              <a:t>Use of Writing Process</a:t>
            </a:r>
          </a:p>
          <a:p>
            <a:pPr fontAlgn="auto">
              <a:spcAft>
                <a:spcPts val="0"/>
              </a:spcAft>
              <a:buFont typeface="Arial" pitchFamily="34" charset="0"/>
              <a:buChar char="•"/>
              <a:defRPr/>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74638"/>
            <a:ext cx="8153400" cy="715962"/>
          </a:xfrm>
        </p:spPr>
        <p:txBody>
          <a:bodyPr>
            <a:noAutofit/>
          </a:bodyPr>
          <a:lstStyle/>
          <a:p>
            <a:pPr algn="ctr"/>
            <a:r>
              <a:rPr lang="en-US" sz="4800" u="sng" dirty="0" smtClean="0"/>
              <a:t>The Writing Process</a:t>
            </a:r>
          </a:p>
        </p:txBody>
      </p:sp>
      <p:sp>
        <p:nvSpPr>
          <p:cNvPr id="43011" name="Rectangle 3"/>
          <p:cNvSpPr>
            <a:spLocks noGrp="1" noChangeArrowheads="1"/>
          </p:cNvSpPr>
          <p:nvPr>
            <p:ph type="body" idx="4294967295"/>
          </p:nvPr>
        </p:nvSpPr>
        <p:spPr>
          <a:xfrm>
            <a:off x="0" y="1219200"/>
            <a:ext cx="8153400" cy="5334000"/>
          </a:xfrm>
        </p:spPr>
        <p:txBody>
          <a:bodyPr/>
          <a:lstStyle/>
          <a:p>
            <a:pPr>
              <a:lnSpc>
                <a:spcPct val="80000"/>
              </a:lnSpc>
            </a:pPr>
            <a:r>
              <a:rPr lang="en-US" sz="2300" b="1" dirty="0" smtClean="0"/>
              <a:t>Prewriting</a:t>
            </a:r>
          </a:p>
          <a:p>
            <a:pPr>
              <a:lnSpc>
                <a:spcPct val="80000"/>
              </a:lnSpc>
              <a:buFontTx/>
              <a:buNone/>
            </a:pPr>
            <a:r>
              <a:rPr lang="en-US" sz="2300" dirty="0" smtClean="0"/>
              <a:t>	- Using strategies to generate, plan, and organize ideas for specific purposes. </a:t>
            </a:r>
          </a:p>
          <a:p>
            <a:pPr>
              <a:lnSpc>
                <a:spcPct val="80000"/>
              </a:lnSpc>
            </a:pPr>
            <a:r>
              <a:rPr lang="en-US" sz="2300" b="1" dirty="0" smtClean="0"/>
              <a:t>Drafting</a:t>
            </a:r>
          </a:p>
          <a:p>
            <a:pPr>
              <a:lnSpc>
                <a:spcPct val="80000"/>
              </a:lnSpc>
              <a:buFont typeface="Wingdings" pitchFamily="2" charset="2"/>
              <a:buNone/>
            </a:pPr>
            <a:r>
              <a:rPr lang="en-US" sz="2300" dirty="0" smtClean="0"/>
              <a:t>	- The use of prewriting activities to create a first draft containing necessary elements for a specific purpose. </a:t>
            </a:r>
          </a:p>
          <a:p>
            <a:pPr>
              <a:lnSpc>
                <a:spcPct val="80000"/>
              </a:lnSpc>
            </a:pPr>
            <a:r>
              <a:rPr lang="en-US" sz="2300" b="1" dirty="0" smtClean="0"/>
              <a:t>Revising</a:t>
            </a:r>
          </a:p>
          <a:p>
            <a:pPr>
              <a:lnSpc>
                <a:spcPct val="80000"/>
              </a:lnSpc>
              <a:buFont typeface="Wingdings" pitchFamily="2" charset="2"/>
              <a:buNone/>
            </a:pPr>
            <a:r>
              <a:rPr lang="en-US" sz="2300" dirty="0" smtClean="0"/>
              <a:t>	- Evaluating and refining the rough draft for clarity and effectiveness. “Ask: Does this draft say what you want it to say?”</a:t>
            </a:r>
          </a:p>
          <a:p>
            <a:pPr>
              <a:lnSpc>
                <a:spcPct val="80000"/>
              </a:lnSpc>
            </a:pPr>
            <a:r>
              <a:rPr lang="en-US" sz="2300" b="1" dirty="0" smtClean="0"/>
              <a:t>Editing</a:t>
            </a:r>
          </a:p>
          <a:p>
            <a:pPr>
              <a:lnSpc>
                <a:spcPct val="80000"/>
              </a:lnSpc>
              <a:buFont typeface="Wingdings" pitchFamily="2" charset="2"/>
              <a:buNone/>
            </a:pPr>
            <a:r>
              <a:rPr lang="en-US" sz="2300" dirty="0" smtClean="0"/>
              <a:t>	- Proofreading and correcting the draft for conventions.  </a:t>
            </a:r>
          </a:p>
          <a:p>
            <a:pPr>
              <a:lnSpc>
                <a:spcPct val="80000"/>
              </a:lnSpc>
            </a:pPr>
            <a:r>
              <a:rPr lang="en-US" sz="2300" b="1" dirty="0" smtClean="0"/>
              <a:t>Publishing</a:t>
            </a:r>
          </a:p>
          <a:p>
            <a:pPr>
              <a:lnSpc>
                <a:spcPct val="80000"/>
              </a:lnSpc>
              <a:buFont typeface="Wingdings" pitchFamily="2" charset="2"/>
              <a:buNone/>
            </a:pPr>
            <a:r>
              <a:rPr lang="en-US" sz="2300" dirty="0" smtClean="0"/>
              <a:t>	-  Formatting and presenting a final product for the intended audience.</a:t>
            </a:r>
            <a:r>
              <a:rPr lang="en-US" sz="18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fade">
                                      <p:cBhvr>
                                        <p:cTn id="10" dur="2000"/>
                                        <p:tgtEl>
                                          <p:spTgt spid="430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2000"/>
                                        <p:tgtEl>
                                          <p:spTgt spid="430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011">
                                            <p:txEl>
                                              <p:pRg st="3" end="3"/>
                                            </p:txEl>
                                          </p:spTgt>
                                        </p:tgtEl>
                                        <p:attrNameLst>
                                          <p:attrName>style.visibility</p:attrName>
                                        </p:attrNameLst>
                                      </p:cBhvr>
                                      <p:to>
                                        <p:strVal val="visible"/>
                                      </p:to>
                                    </p:set>
                                    <p:animEffect transition="in" filter="fade">
                                      <p:cBhvr>
                                        <p:cTn id="18" dur="2000"/>
                                        <p:tgtEl>
                                          <p:spTgt spid="430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fade">
                                      <p:cBhvr>
                                        <p:cTn id="23" dur="2000"/>
                                        <p:tgtEl>
                                          <p:spTgt spid="430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Effect transition="in" filter="fade">
                                      <p:cBhvr>
                                        <p:cTn id="26" dur="2000"/>
                                        <p:tgtEl>
                                          <p:spTgt spid="430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animEffect transition="in" filter="fade">
                                      <p:cBhvr>
                                        <p:cTn id="31" dur="2000"/>
                                        <p:tgtEl>
                                          <p:spTgt spid="4301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011">
                                            <p:txEl>
                                              <p:pRg st="7" end="7"/>
                                            </p:txEl>
                                          </p:spTgt>
                                        </p:tgtEl>
                                        <p:attrNameLst>
                                          <p:attrName>style.visibility</p:attrName>
                                        </p:attrNameLst>
                                      </p:cBhvr>
                                      <p:to>
                                        <p:strVal val="visible"/>
                                      </p:to>
                                    </p:set>
                                    <p:animEffect transition="in" filter="fade">
                                      <p:cBhvr>
                                        <p:cTn id="34" dur="2000"/>
                                        <p:tgtEl>
                                          <p:spTgt spid="430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011">
                                            <p:txEl>
                                              <p:pRg st="8" end="8"/>
                                            </p:txEl>
                                          </p:spTgt>
                                        </p:tgtEl>
                                        <p:attrNameLst>
                                          <p:attrName>style.visibility</p:attrName>
                                        </p:attrNameLst>
                                      </p:cBhvr>
                                      <p:to>
                                        <p:strVal val="visible"/>
                                      </p:to>
                                    </p:set>
                                    <p:animEffect transition="in" filter="fade">
                                      <p:cBhvr>
                                        <p:cTn id="39" dur="2000"/>
                                        <p:tgtEl>
                                          <p:spTgt spid="43011">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011">
                                            <p:txEl>
                                              <p:pRg st="9" end="9"/>
                                            </p:txEl>
                                          </p:spTgt>
                                        </p:tgtEl>
                                        <p:attrNameLst>
                                          <p:attrName>style.visibility</p:attrName>
                                        </p:attrNameLst>
                                      </p:cBhvr>
                                      <p:to>
                                        <p:strVal val="visible"/>
                                      </p:to>
                                    </p:set>
                                    <p:animEffect transition="in" filter="fade">
                                      <p:cBhvr>
                                        <p:cTn id="42" dur="20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0" y="274638"/>
            <a:ext cx="8077200" cy="715962"/>
          </a:xfrm>
        </p:spPr>
        <p:txBody>
          <a:bodyPr>
            <a:noAutofit/>
          </a:bodyPr>
          <a:lstStyle/>
          <a:p>
            <a:pPr algn="ctr"/>
            <a:r>
              <a:rPr lang="en-US" sz="4800" dirty="0" smtClean="0"/>
              <a:t>Writing Projects</a:t>
            </a:r>
          </a:p>
        </p:txBody>
      </p:sp>
      <p:sp>
        <p:nvSpPr>
          <p:cNvPr id="3" name="Content Placeholder 2"/>
          <p:cNvSpPr>
            <a:spLocks noGrp="1"/>
          </p:cNvSpPr>
          <p:nvPr>
            <p:ph idx="4294967295"/>
          </p:nvPr>
        </p:nvSpPr>
        <p:spPr>
          <a:xfrm>
            <a:off x="0" y="1295400"/>
            <a:ext cx="8229600" cy="4830763"/>
          </a:xfrm>
        </p:spPr>
        <p:txBody>
          <a:bodyPr>
            <a:normAutofit/>
          </a:bodyPr>
          <a:lstStyle/>
          <a:p>
            <a:pPr>
              <a:lnSpc>
                <a:spcPct val="90000"/>
              </a:lnSpc>
            </a:pPr>
            <a:r>
              <a:rPr lang="en-US" sz="3200" b="1" dirty="0" smtClean="0"/>
              <a:t>There will be one big assessment per quarter: Personal Narrative, Informative/Explanatory, Persuasive (Argument/Claim), Narrative of student’s choice</a:t>
            </a:r>
          </a:p>
          <a:p>
            <a:pPr>
              <a:lnSpc>
                <a:spcPct val="90000"/>
              </a:lnSpc>
            </a:pPr>
            <a:r>
              <a:rPr lang="en-US" sz="3200" b="1" dirty="0" smtClean="0"/>
              <a:t>Other projects/ units:  six traits, friendly letter, functional (directions/ how to), author’s craft, organizational structures, poetry, literary response, and more!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228600"/>
            <a:ext cx="8153400" cy="762000"/>
          </a:xfrm>
        </p:spPr>
        <p:txBody>
          <a:bodyPr>
            <a:noAutofit/>
          </a:bodyPr>
          <a:lstStyle/>
          <a:p>
            <a:pPr algn="ctr"/>
            <a:r>
              <a:rPr lang="en-US" sz="4400" dirty="0" smtClean="0"/>
              <a:t>Write from the Beginning </a:t>
            </a:r>
          </a:p>
        </p:txBody>
      </p:sp>
      <p:sp>
        <p:nvSpPr>
          <p:cNvPr id="3" name="Content Placeholder 2"/>
          <p:cNvSpPr>
            <a:spLocks noGrp="1"/>
          </p:cNvSpPr>
          <p:nvPr>
            <p:ph sz="quarter" idx="4294967295"/>
          </p:nvPr>
        </p:nvSpPr>
        <p:spPr>
          <a:xfrm>
            <a:off x="0" y="990600"/>
            <a:ext cx="8153400" cy="5181600"/>
          </a:xfrm>
        </p:spPr>
        <p:txBody>
          <a:bodyPr rtlCol="0">
            <a:normAutofit/>
          </a:bodyPr>
          <a:lstStyle/>
          <a:p>
            <a:pPr marL="320040" indent="-320040" fontAlgn="auto">
              <a:spcAft>
                <a:spcPts val="0"/>
              </a:spcAft>
              <a:buFont typeface="Wingdings"/>
              <a:buChar char=""/>
              <a:defRPr/>
            </a:pPr>
            <a:r>
              <a:rPr lang="en-US" sz="3600" b="1" dirty="0" smtClean="0"/>
              <a:t>Writing program used by the district</a:t>
            </a:r>
          </a:p>
          <a:p>
            <a:pPr marL="320040" indent="-320040" fontAlgn="auto">
              <a:spcAft>
                <a:spcPts val="0"/>
              </a:spcAft>
              <a:buFont typeface="Wingdings"/>
              <a:buChar char=""/>
              <a:defRPr/>
            </a:pPr>
            <a:r>
              <a:rPr lang="en-US" sz="3600" b="1" dirty="0" smtClean="0"/>
              <a:t>Helps writers with the </a:t>
            </a:r>
            <a:r>
              <a:rPr lang="en-US" sz="3600" b="1" dirty="0" smtClean="0">
                <a:solidFill>
                  <a:schemeClr val="accent6">
                    <a:lumMod val="75000"/>
                  </a:schemeClr>
                </a:solidFill>
              </a:rPr>
              <a:t>pre-writing</a:t>
            </a:r>
            <a:r>
              <a:rPr lang="en-US" sz="3600" b="1" dirty="0" smtClean="0"/>
              <a:t> step in the writing process.</a:t>
            </a:r>
          </a:p>
          <a:p>
            <a:pPr marL="320040" indent="-320040" fontAlgn="auto">
              <a:spcAft>
                <a:spcPts val="0"/>
              </a:spcAft>
              <a:buFont typeface="Wingdings"/>
              <a:buChar char=""/>
              <a:defRPr/>
            </a:pPr>
            <a:r>
              <a:rPr lang="en-US" sz="3600" b="1" dirty="0" smtClean="0"/>
              <a:t>Use of </a:t>
            </a:r>
            <a:r>
              <a:rPr lang="en-US" sz="3600" b="1" dirty="0" smtClean="0">
                <a:solidFill>
                  <a:schemeClr val="accent6">
                    <a:lumMod val="75000"/>
                  </a:schemeClr>
                </a:solidFill>
              </a:rPr>
              <a:t>Thinking Maps </a:t>
            </a:r>
            <a:r>
              <a:rPr lang="en-US" sz="3600" b="1" dirty="0" smtClean="0"/>
              <a:t>to organize ideas before starting a piece.  </a:t>
            </a:r>
          </a:p>
          <a:p>
            <a:pPr marL="320040" indent="-320040" fontAlgn="auto">
              <a:spcAft>
                <a:spcPts val="0"/>
              </a:spcAft>
              <a:buFont typeface="Wingdings"/>
              <a:buChar char=""/>
              <a:defRPr/>
            </a:pPr>
            <a:r>
              <a:rPr lang="en-US" sz="3600" b="1" dirty="0" smtClean="0"/>
              <a:t>A </a:t>
            </a:r>
            <a:r>
              <a:rPr lang="en-US" sz="3600" b="1" dirty="0" smtClean="0">
                <a:solidFill>
                  <a:schemeClr val="accent6">
                    <a:lumMod val="75000"/>
                  </a:schemeClr>
                </a:solidFill>
              </a:rPr>
              <a:t>skill-based</a:t>
            </a:r>
            <a:r>
              <a:rPr lang="en-US" sz="3600" b="1" dirty="0" smtClean="0"/>
              <a:t> program.</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74638"/>
            <a:ext cx="8153400" cy="792162"/>
          </a:xfrm>
        </p:spPr>
        <p:txBody>
          <a:bodyPr>
            <a:normAutofit/>
          </a:bodyPr>
          <a:lstStyle/>
          <a:p>
            <a:pPr algn="ctr"/>
            <a:r>
              <a:rPr lang="en-US" sz="4800" dirty="0" smtClean="0"/>
              <a:t>Language</a:t>
            </a:r>
          </a:p>
        </p:txBody>
      </p:sp>
      <p:sp>
        <p:nvSpPr>
          <p:cNvPr id="49155" name="Content Placeholder 2"/>
          <p:cNvSpPr>
            <a:spLocks noGrp="1"/>
          </p:cNvSpPr>
          <p:nvPr>
            <p:ph idx="4294967295"/>
          </p:nvPr>
        </p:nvSpPr>
        <p:spPr>
          <a:xfrm>
            <a:off x="0" y="1143000"/>
            <a:ext cx="8229600" cy="4983163"/>
          </a:xfrm>
        </p:spPr>
        <p:txBody>
          <a:bodyPr>
            <a:normAutofit fontScale="92500" lnSpcReduction="10000"/>
          </a:bodyPr>
          <a:lstStyle/>
          <a:p>
            <a:r>
              <a:rPr lang="en-US" sz="3600" b="1" dirty="0" smtClean="0"/>
              <a:t>Weekly Dictation</a:t>
            </a:r>
          </a:p>
          <a:p>
            <a:pPr>
              <a:buNone/>
            </a:pPr>
            <a:r>
              <a:rPr lang="en-US" sz="3600" b="1" dirty="0" smtClean="0"/>
              <a:t>	- Demonstrate a command of   </a:t>
            </a:r>
          </a:p>
          <a:p>
            <a:pPr>
              <a:buNone/>
            </a:pPr>
            <a:r>
              <a:rPr lang="en-US" sz="3600" b="1" dirty="0" smtClean="0"/>
              <a:t>    conventions</a:t>
            </a:r>
          </a:p>
          <a:p>
            <a:pPr>
              <a:buNone/>
            </a:pPr>
            <a:r>
              <a:rPr lang="en-US" sz="3600" b="1" dirty="0" smtClean="0"/>
              <a:t>	- test </a:t>
            </a:r>
            <a:r>
              <a:rPr lang="en-US" sz="3600" b="1" smtClean="0"/>
              <a:t>every Friday</a:t>
            </a:r>
            <a:endParaRPr lang="en-US" sz="3600" b="1" dirty="0" smtClean="0"/>
          </a:p>
          <a:p>
            <a:r>
              <a:rPr lang="en-US" sz="3600" b="1" dirty="0" smtClean="0"/>
              <a:t> Daily Language Lessons</a:t>
            </a:r>
          </a:p>
          <a:p>
            <a:pPr>
              <a:buNone/>
            </a:pPr>
            <a:r>
              <a:rPr lang="en-US" sz="3600" b="1" dirty="0" smtClean="0"/>
              <a:t>	- Spiral model of incremental  </a:t>
            </a:r>
          </a:p>
          <a:p>
            <a:pPr>
              <a:buNone/>
            </a:pPr>
            <a:r>
              <a:rPr lang="en-US" sz="3600" b="1" dirty="0" smtClean="0"/>
              <a:t>    development and continual review</a:t>
            </a:r>
          </a:p>
          <a:p>
            <a:pPr>
              <a:buNone/>
            </a:pPr>
            <a:r>
              <a:rPr lang="en-US" sz="3600" b="1" dirty="0" smtClean="0"/>
              <a:t>	-</a:t>
            </a:r>
            <a:r>
              <a:rPr lang="en-US" sz="3600" dirty="0" smtClean="0"/>
              <a:t> </a:t>
            </a:r>
            <a:r>
              <a:rPr lang="en-US" sz="3600" b="1" dirty="0" smtClean="0"/>
              <a:t>quiz will be given every 5 lessons  </a:t>
            </a:r>
          </a:p>
          <a:p>
            <a:pPr>
              <a:buNone/>
            </a:pPr>
            <a:r>
              <a:rPr lang="en-US" sz="3600" b="1" dirty="0" smtClean="0"/>
              <a:t>    to assess student proficiency</a:t>
            </a:r>
            <a:r>
              <a:rPr lang="en-US" sz="3600" dirty="0" smtClean="0"/>
              <a:t>. </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20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20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20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fade">
                                      <p:cBhvr>
                                        <p:cTn id="27" dur="20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fade">
                                      <p:cBhvr>
                                        <p:cTn id="32" dur="20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fade">
                                      <p:cBhvr>
                                        <p:cTn id="37" dur="2000"/>
                                        <p:tgtEl>
                                          <p:spTgt spid="491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155">
                                            <p:txEl>
                                              <p:pRg st="7" end="7"/>
                                            </p:txEl>
                                          </p:spTgt>
                                        </p:tgtEl>
                                        <p:attrNameLst>
                                          <p:attrName>style.visibility</p:attrName>
                                        </p:attrNameLst>
                                      </p:cBhvr>
                                      <p:to>
                                        <p:strVal val="visible"/>
                                      </p:to>
                                    </p:set>
                                    <p:animEffect transition="in" filter="fade">
                                      <p:cBhvr>
                                        <p:cTn id="42" dur="2000"/>
                                        <p:tgtEl>
                                          <p:spTgt spid="491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155">
                                            <p:txEl>
                                              <p:pRg st="8" end="8"/>
                                            </p:txEl>
                                          </p:spTgt>
                                        </p:tgtEl>
                                        <p:attrNameLst>
                                          <p:attrName>style.visibility</p:attrName>
                                        </p:attrNameLst>
                                      </p:cBhvr>
                                      <p:to>
                                        <p:strVal val="visible"/>
                                      </p:to>
                                    </p:set>
                                    <p:animEffect transition="in" filter="fade">
                                      <p:cBhvr>
                                        <p:cTn id="47" dur="2000"/>
                                        <p:tgtEl>
                                          <p:spTgt spid="491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0" y="381000"/>
            <a:ext cx="8229600" cy="990600"/>
          </a:xfrm>
        </p:spPr>
        <p:txBody>
          <a:bodyPr>
            <a:noAutofit/>
          </a:bodyPr>
          <a:lstStyle/>
          <a:p>
            <a:pPr algn="ctr"/>
            <a:r>
              <a:rPr lang="en-US" sz="6600" dirty="0" smtClean="0">
                <a:effectLst>
                  <a:outerShdw blurRad="38100" dist="38100" dir="2700000" algn="tl">
                    <a:srgbClr val="C0C0C0"/>
                  </a:outerShdw>
                </a:effectLst>
                <a:latin typeface="Curlz MT" pitchFamily="82" charset="0"/>
              </a:rPr>
              <a:t>Social Studies</a:t>
            </a:r>
          </a:p>
        </p:txBody>
      </p:sp>
      <p:pic>
        <p:nvPicPr>
          <p:cNvPr id="31747" name="Picture 5" descr="MPj04004840000[1]"/>
          <p:cNvPicPr>
            <a:picLocks noChangeAspect="1" noChangeArrowheads="1"/>
          </p:cNvPicPr>
          <p:nvPr/>
        </p:nvPicPr>
        <p:blipFill>
          <a:blip r:embed="rId3" cstate="print"/>
          <a:srcRect/>
          <a:stretch>
            <a:fillRect/>
          </a:stretch>
        </p:blipFill>
        <p:spPr bwMode="auto">
          <a:xfrm>
            <a:off x="1351445" y="1905000"/>
            <a:ext cx="5430355"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153400" cy="868362"/>
          </a:xfrm>
        </p:spPr>
        <p:txBody>
          <a:bodyPr>
            <a:noAutofit/>
          </a:bodyPr>
          <a:lstStyle/>
          <a:p>
            <a:pPr algn="ctr"/>
            <a:r>
              <a:rPr lang="en-US" sz="4400" dirty="0" smtClean="0"/>
              <a:t>Civilizations to be studied</a:t>
            </a:r>
          </a:p>
        </p:txBody>
      </p:sp>
      <p:sp>
        <p:nvSpPr>
          <p:cNvPr id="34819" name="Rectangle 3"/>
          <p:cNvSpPr>
            <a:spLocks noGrp="1" noChangeArrowheads="1"/>
          </p:cNvSpPr>
          <p:nvPr>
            <p:ph type="body" idx="4294967295"/>
          </p:nvPr>
        </p:nvSpPr>
        <p:spPr>
          <a:xfrm>
            <a:off x="0" y="1295400"/>
            <a:ext cx="8229600" cy="5181600"/>
          </a:xfrm>
        </p:spPr>
        <p:txBody>
          <a:bodyPr>
            <a:normAutofit fontScale="85000" lnSpcReduction="20000"/>
          </a:bodyPr>
          <a:lstStyle/>
          <a:p>
            <a:pPr>
              <a:lnSpc>
                <a:spcPct val="150000"/>
              </a:lnSpc>
            </a:pPr>
            <a:r>
              <a:rPr lang="en-US" sz="4400" b="1" dirty="0" smtClean="0"/>
              <a:t>Ancient Mesopotamia </a:t>
            </a:r>
          </a:p>
          <a:p>
            <a:pPr>
              <a:lnSpc>
                <a:spcPct val="150000"/>
              </a:lnSpc>
            </a:pPr>
            <a:r>
              <a:rPr lang="en-US" sz="4400" b="1" dirty="0" smtClean="0"/>
              <a:t>Ancient Egypt</a:t>
            </a:r>
          </a:p>
          <a:p>
            <a:pPr>
              <a:lnSpc>
                <a:spcPct val="150000"/>
              </a:lnSpc>
            </a:pPr>
            <a:r>
              <a:rPr lang="en-US" sz="4400" b="1" dirty="0" smtClean="0"/>
              <a:t>Ancient Greece</a:t>
            </a:r>
          </a:p>
          <a:p>
            <a:pPr>
              <a:lnSpc>
                <a:spcPct val="150000"/>
              </a:lnSpc>
            </a:pPr>
            <a:r>
              <a:rPr lang="en-US" sz="4400" b="1" dirty="0" smtClean="0"/>
              <a:t>Ancient China</a:t>
            </a:r>
          </a:p>
          <a:p>
            <a:pPr>
              <a:lnSpc>
                <a:spcPct val="150000"/>
              </a:lnSpc>
            </a:pPr>
            <a:r>
              <a:rPr lang="en-US" sz="4400" b="1" dirty="0" smtClean="0"/>
              <a:t>Ancient Rome</a:t>
            </a:r>
          </a:p>
          <a:p>
            <a:pPr>
              <a:lnSpc>
                <a:spcPct val="150000"/>
              </a:lnSpc>
            </a:pPr>
            <a:r>
              <a:rPr lang="en-US" sz="4400" b="1" dirty="0" smtClean="0"/>
              <a:t>And more…</a:t>
            </a:r>
          </a:p>
          <a:p>
            <a:pPr>
              <a:lnSpc>
                <a:spcPct val="150000"/>
              </a:lnSpc>
              <a:buFont typeface="Arial" charset="0"/>
              <a:buNone/>
            </a:pPr>
            <a:endParaRPr lang="en-US" sz="2400" b="1" i="1" dirty="0" smtClean="0"/>
          </a:p>
          <a:p>
            <a:pPr>
              <a:lnSpc>
                <a:spcPct val="150000"/>
              </a:lnSpc>
              <a:buFont typeface="Arial" charset="0"/>
              <a:buNone/>
            </a:pPr>
            <a:endParaRPr 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20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20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fade">
                                      <p:cBhvr>
                                        <p:cTn id="32"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274638"/>
            <a:ext cx="8153400" cy="868362"/>
          </a:xfrm>
        </p:spPr>
        <p:txBody>
          <a:bodyPr>
            <a:normAutofit/>
          </a:bodyPr>
          <a:lstStyle/>
          <a:p>
            <a:pPr algn="ctr"/>
            <a:r>
              <a:rPr lang="en-US" sz="4800" dirty="0" smtClean="0">
                <a:effectLst>
                  <a:outerShdw blurRad="38100" dist="38100" dir="2700000" algn="tl">
                    <a:srgbClr val="C0C0C0"/>
                  </a:outerShdw>
                </a:effectLst>
                <a:latin typeface="Comic Sans MS" pitchFamily="66" charset="0"/>
              </a:rPr>
              <a:t>Projects</a:t>
            </a:r>
          </a:p>
        </p:txBody>
      </p:sp>
      <p:sp>
        <p:nvSpPr>
          <p:cNvPr id="80899" name="Rectangle 3"/>
          <p:cNvSpPr>
            <a:spLocks noGrp="1" noChangeArrowheads="1"/>
          </p:cNvSpPr>
          <p:nvPr>
            <p:ph type="body" idx="4294967295"/>
          </p:nvPr>
        </p:nvSpPr>
        <p:spPr>
          <a:xfrm>
            <a:off x="0" y="1295400"/>
            <a:ext cx="8229600" cy="4830763"/>
          </a:xfrm>
        </p:spPr>
        <p:txBody>
          <a:bodyPr>
            <a:normAutofit/>
          </a:bodyPr>
          <a:lstStyle/>
          <a:p>
            <a:pPr>
              <a:lnSpc>
                <a:spcPct val="90000"/>
              </a:lnSpc>
            </a:pPr>
            <a:r>
              <a:rPr lang="en-US" sz="4000" dirty="0" smtClean="0">
                <a:effectLst>
                  <a:outerShdw blurRad="38100" dist="38100" dir="2700000" algn="tl">
                    <a:srgbClr val="C0C0C0"/>
                  </a:outerShdw>
                </a:effectLst>
              </a:rPr>
              <a:t>Three projects will be created during the year</a:t>
            </a:r>
          </a:p>
          <a:p>
            <a:pPr>
              <a:lnSpc>
                <a:spcPct val="90000"/>
              </a:lnSpc>
            </a:pPr>
            <a:r>
              <a:rPr lang="en-US" sz="4000" dirty="0" smtClean="0">
                <a:effectLst>
                  <a:outerShdw blurRad="38100" dist="38100" dir="2700000" algn="tl">
                    <a:srgbClr val="C0C0C0"/>
                  </a:outerShdw>
                </a:effectLst>
              </a:rPr>
              <a:t>Allow students to dig deeper into a topic</a:t>
            </a:r>
          </a:p>
          <a:p>
            <a:pPr>
              <a:lnSpc>
                <a:spcPct val="90000"/>
              </a:lnSpc>
            </a:pPr>
            <a:r>
              <a:rPr lang="en-US" sz="4000" dirty="0" smtClean="0">
                <a:effectLst>
                  <a:outerShdw blurRad="38100" dist="38100" dir="2700000" algn="tl">
                    <a:srgbClr val="C0C0C0"/>
                  </a:outerShdw>
                </a:effectLst>
              </a:rPr>
              <a:t>Designed to meet Common Core standards</a:t>
            </a:r>
          </a:p>
          <a:p>
            <a:pPr>
              <a:lnSpc>
                <a:spcPct val="90000"/>
              </a:lnSpc>
            </a:pPr>
            <a:r>
              <a:rPr lang="en-US" sz="4000" dirty="0" smtClean="0">
                <a:effectLst>
                  <a:outerShdw blurRad="38100" dist="38100" dir="2700000" algn="tl">
                    <a:srgbClr val="C0C0C0"/>
                  </a:outerShdw>
                </a:effectLst>
              </a:rPr>
              <a:t>Can be done individually, or in pairs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20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20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fade">
                                      <p:cBhvr>
                                        <p:cTn id="22" dur="20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a:bodyPr>
          <a:lstStyle/>
          <a:p>
            <a:pPr algn="ctr"/>
            <a:r>
              <a:rPr lang="en-US" sz="5400" dirty="0" smtClean="0"/>
              <a:t>Behavior Cards</a:t>
            </a:r>
            <a:endParaRPr lang="en-US" sz="5400" dirty="0"/>
          </a:p>
        </p:txBody>
      </p:sp>
      <p:pic>
        <p:nvPicPr>
          <p:cNvPr id="2050" name="Picture 2"/>
          <p:cNvPicPr>
            <a:picLocks noChangeAspect="1" noChangeArrowheads="1"/>
          </p:cNvPicPr>
          <p:nvPr/>
        </p:nvPicPr>
        <p:blipFill>
          <a:blip r:embed="rId2" cstate="print"/>
          <a:srcRect/>
          <a:stretch>
            <a:fillRect/>
          </a:stretch>
        </p:blipFill>
        <p:spPr bwMode="auto">
          <a:xfrm>
            <a:off x="1981200" y="1120361"/>
            <a:ext cx="4395613" cy="5585239"/>
          </a:xfrm>
          <a:prstGeom prst="rect">
            <a:avLst/>
          </a:prstGeom>
          <a:noFill/>
          <a:ln w="9525">
            <a:noFill/>
            <a:miter lim="800000"/>
            <a:headEnd/>
            <a:tailEnd/>
          </a:ln>
          <a:effectLst/>
        </p:spPr>
      </p:pic>
      <p:sp>
        <p:nvSpPr>
          <p:cNvPr id="5" name="Rectangle 4"/>
          <p:cNvSpPr/>
          <p:nvPr/>
        </p:nvSpPr>
        <p:spPr>
          <a:xfrm>
            <a:off x="2362200" y="2819400"/>
            <a:ext cx="3581400" cy="1143000"/>
          </a:xfrm>
          <a:prstGeom prst="rect">
            <a:avLst/>
          </a:prstGeom>
          <a:solidFill>
            <a:srgbClr val="92D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4191000"/>
            <a:ext cx="3581400" cy="1143000"/>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74638"/>
            <a:ext cx="8229600" cy="868362"/>
          </a:xfrm>
        </p:spPr>
        <p:txBody>
          <a:bodyPr>
            <a:noAutofit/>
          </a:bodyPr>
          <a:lstStyle/>
          <a:p>
            <a:pPr algn="ctr"/>
            <a:r>
              <a:rPr lang="en-US" sz="3600" dirty="0" smtClean="0">
                <a:effectLst>
                  <a:outerShdw blurRad="38100" dist="38100" dir="2700000" algn="tl">
                    <a:srgbClr val="C0C0C0"/>
                  </a:outerShdw>
                </a:effectLst>
              </a:rPr>
              <a:t>Interactive Student Notebooks</a:t>
            </a:r>
            <a:endParaRPr lang="en-US" sz="4000" dirty="0" smtClean="0">
              <a:effectLst>
                <a:outerShdw blurRad="38100" dist="38100" dir="2700000" algn="tl">
                  <a:srgbClr val="C0C0C0"/>
                </a:outerShdw>
              </a:effectLst>
            </a:endParaRPr>
          </a:p>
        </p:txBody>
      </p:sp>
      <p:sp>
        <p:nvSpPr>
          <p:cNvPr id="81923" name="Rectangle 3"/>
          <p:cNvSpPr>
            <a:spLocks noGrp="1" noChangeArrowheads="1"/>
          </p:cNvSpPr>
          <p:nvPr>
            <p:ph type="body" idx="4294967295"/>
          </p:nvPr>
        </p:nvSpPr>
        <p:spPr>
          <a:xfrm>
            <a:off x="0" y="1219200"/>
            <a:ext cx="8229600" cy="5334000"/>
          </a:xfrm>
        </p:spPr>
        <p:txBody>
          <a:bodyPr>
            <a:normAutofit/>
          </a:bodyPr>
          <a:lstStyle/>
          <a:p>
            <a:r>
              <a:rPr lang="en-US" sz="4800" dirty="0" smtClean="0">
                <a:effectLst>
                  <a:outerShdw blurRad="38100" dist="38100" dir="2700000" algn="tl">
                    <a:srgbClr val="C0C0C0"/>
                  </a:outerShdw>
                </a:effectLst>
                <a:latin typeface="Footlight MT Light"/>
              </a:rPr>
              <a:t>Used for chapter notes</a:t>
            </a:r>
          </a:p>
          <a:p>
            <a:r>
              <a:rPr lang="en-US" sz="4800" dirty="0" smtClean="0">
                <a:effectLst>
                  <a:outerShdw blurRad="38100" dist="38100" dir="2700000" algn="tl">
                    <a:srgbClr val="C0C0C0"/>
                  </a:outerShdw>
                </a:effectLst>
                <a:latin typeface="Footlight MT Light"/>
              </a:rPr>
              <a:t>Creative outlet</a:t>
            </a:r>
          </a:p>
          <a:p>
            <a:r>
              <a:rPr lang="en-US" sz="4800" dirty="0" smtClean="0">
                <a:effectLst>
                  <a:outerShdw blurRad="38100" dist="38100" dir="2700000" algn="tl">
                    <a:srgbClr val="C0C0C0"/>
                  </a:outerShdw>
                </a:effectLst>
                <a:latin typeface="Footlight MT Light"/>
              </a:rPr>
              <a:t>Excellent study guide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20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20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fade">
                                      <p:cBhvr>
                                        <p:cTn id="17" dur="20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74638"/>
            <a:ext cx="8153400" cy="715962"/>
          </a:xfrm>
        </p:spPr>
        <p:txBody>
          <a:bodyPr>
            <a:noAutofit/>
          </a:bodyPr>
          <a:lstStyle/>
          <a:p>
            <a:pPr algn="ctr"/>
            <a:r>
              <a:rPr lang="en-US" sz="4800" dirty="0" smtClean="0">
                <a:effectLst>
                  <a:outerShdw blurRad="38100" dist="38100" dir="2700000" algn="tl">
                    <a:srgbClr val="C0C0C0"/>
                  </a:outerShdw>
                </a:effectLst>
              </a:rPr>
              <a:t>Grades</a:t>
            </a:r>
            <a:endParaRPr lang="en-US" sz="5400" dirty="0" smtClean="0">
              <a:effectLst>
                <a:outerShdw blurRad="38100" dist="38100" dir="2700000" algn="tl">
                  <a:srgbClr val="C0C0C0"/>
                </a:outerShdw>
              </a:effectLst>
            </a:endParaRPr>
          </a:p>
        </p:txBody>
      </p:sp>
      <p:sp>
        <p:nvSpPr>
          <p:cNvPr id="81923" name="Rectangle 3"/>
          <p:cNvSpPr>
            <a:spLocks noGrp="1" noChangeArrowheads="1"/>
          </p:cNvSpPr>
          <p:nvPr>
            <p:ph type="body" idx="4294967295"/>
          </p:nvPr>
        </p:nvSpPr>
        <p:spPr>
          <a:xfrm>
            <a:off x="0" y="1143000"/>
            <a:ext cx="8229600" cy="5216525"/>
          </a:xfrm>
        </p:spPr>
        <p:txBody>
          <a:bodyPr/>
          <a:lstStyle/>
          <a:p>
            <a:r>
              <a:rPr lang="en-US" sz="4000" dirty="0" smtClean="0">
                <a:effectLst>
                  <a:outerShdw blurRad="38100" dist="38100" dir="2700000" algn="tl">
                    <a:srgbClr val="C0C0C0"/>
                  </a:outerShdw>
                </a:effectLst>
                <a:latin typeface="Footlight MT Light"/>
              </a:rPr>
              <a:t>Grades based on tests, quizzes, class work, and projects</a:t>
            </a:r>
          </a:p>
          <a:p>
            <a:r>
              <a:rPr lang="en-US" sz="4000" dirty="0" smtClean="0">
                <a:effectLst>
                  <a:outerShdw blurRad="38100" dist="38100" dir="2700000" algn="tl">
                    <a:srgbClr val="C0C0C0"/>
                  </a:outerShdw>
                </a:effectLst>
                <a:latin typeface="Footlight MT Light"/>
              </a:rPr>
              <a:t>Tests will be completed after each chapter</a:t>
            </a:r>
          </a:p>
          <a:p>
            <a:r>
              <a:rPr lang="en-US" sz="4000" dirty="0" smtClean="0">
                <a:effectLst>
                  <a:outerShdw blurRad="38100" dist="38100" dir="2700000" algn="tl">
                    <a:srgbClr val="C0C0C0"/>
                  </a:outerShdw>
                </a:effectLst>
                <a:latin typeface="Footlight MT Light"/>
              </a:rPr>
              <a:t>Two to four quizzes per chapter</a:t>
            </a:r>
          </a:p>
          <a:p>
            <a:endParaRPr lang="en-US" sz="4000" dirty="0" smtClean="0">
              <a:effectLst>
                <a:outerShdw blurRad="38100" dist="38100" dir="2700000" algn="tl">
                  <a:srgbClr val="C0C0C0"/>
                </a:outerShdw>
              </a:effectLst>
              <a:latin typeface="Footlight MT 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20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20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fade">
                                      <p:cBhvr>
                                        <p:cTn id="17" dur="20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048000" y="1219200"/>
            <a:ext cx="5424268" cy="2182368"/>
          </a:xfrm>
        </p:spPr>
        <p:txBody>
          <a:bodyPr/>
          <a:lstStyle/>
          <a:p>
            <a:pPr eaLnBrk="1" hangingPunct="1">
              <a:defRPr/>
            </a:pPr>
            <a:r>
              <a:rPr lang="en-US" sz="4400" dirty="0" smtClean="0"/>
              <a:t>Sixth Grade Math </a:t>
            </a:r>
            <a:br>
              <a:rPr lang="en-US" sz="4400" dirty="0" smtClean="0"/>
            </a:br>
            <a:r>
              <a:rPr lang="en-US" sz="4400" dirty="0" smtClean="0"/>
              <a:t>Mr. Gooding</a:t>
            </a:r>
            <a:endParaRPr lang="en-US" sz="3200" dirty="0" smtClean="0"/>
          </a:p>
        </p:txBody>
      </p:sp>
      <p:sp>
        <p:nvSpPr>
          <p:cNvPr id="47107" name="Rectangle 3"/>
          <p:cNvSpPr>
            <a:spLocks noGrp="1" noChangeArrowheads="1"/>
          </p:cNvSpPr>
          <p:nvPr>
            <p:ph type="subTitle" idx="1"/>
          </p:nvPr>
        </p:nvSpPr>
        <p:spPr/>
        <p:txBody>
          <a:bodyPr/>
          <a:lstStyle/>
          <a:p>
            <a:pPr eaLnBrk="1" hangingPunct="1">
              <a:defRPr/>
            </a:pPr>
            <a:r>
              <a:rPr lang="en-US" dirty="0" smtClean="0"/>
              <a:t>Hello!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320040"/>
            <a:ext cx="8153400" cy="822960"/>
          </a:xfrm>
        </p:spPr>
        <p:txBody>
          <a:bodyPr>
            <a:noAutofit/>
          </a:bodyPr>
          <a:lstStyle/>
          <a:p>
            <a:pPr algn="ctr" eaLnBrk="1" hangingPunct="1">
              <a:defRPr/>
            </a:pPr>
            <a:r>
              <a:rPr lang="en-US" sz="4400" dirty="0" smtClean="0"/>
              <a:t>Important Things to Know</a:t>
            </a:r>
          </a:p>
        </p:txBody>
      </p:sp>
      <p:sp>
        <p:nvSpPr>
          <p:cNvPr id="92163" name="Rectangle 3"/>
          <p:cNvSpPr>
            <a:spLocks noGrp="1" noChangeArrowheads="1"/>
          </p:cNvSpPr>
          <p:nvPr>
            <p:ph idx="1"/>
          </p:nvPr>
        </p:nvSpPr>
        <p:spPr>
          <a:xfrm>
            <a:off x="0" y="1295400"/>
            <a:ext cx="8153400" cy="5181600"/>
          </a:xfrm>
        </p:spPr>
        <p:txBody>
          <a:bodyPr>
            <a:noAutofit/>
          </a:bodyPr>
          <a:lstStyle/>
          <a:p>
            <a:pPr eaLnBrk="1" hangingPunct="1">
              <a:lnSpc>
                <a:spcPct val="90000"/>
              </a:lnSpc>
              <a:defRPr/>
            </a:pPr>
            <a:r>
              <a:rPr lang="en-US" sz="3200" b="1" dirty="0" smtClean="0"/>
              <a:t>Curriculum—”Math Connects” —more problem solving based</a:t>
            </a:r>
          </a:p>
          <a:p>
            <a:pPr eaLnBrk="1" hangingPunct="1">
              <a:lnSpc>
                <a:spcPct val="90000"/>
              </a:lnSpc>
              <a:defRPr/>
            </a:pPr>
            <a:r>
              <a:rPr lang="en-US" sz="3200" b="1" dirty="0" smtClean="0"/>
              <a:t>Website-  glenco.com (One site has it all!)</a:t>
            </a:r>
          </a:p>
          <a:p>
            <a:pPr eaLnBrk="1" hangingPunct="1">
              <a:lnSpc>
                <a:spcPct val="90000"/>
              </a:lnSpc>
              <a:defRPr/>
            </a:pPr>
            <a:r>
              <a:rPr lang="en-US" sz="3200" b="1" dirty="0" smtClean="0"/>
              <a:t>Common Core!  Shared Standards between states in the United States</a:t>
            </a:r>
          </a:p>
          <a:p>
            <a:pPr eaLnBrk="1" hangingPunct="1">
              <a:lnSpc>
                <a:spcPct val="90000"/>
              </a:lnSpc>
              <a:defRPr/>
            </a:pPr>
            <a:r>
              <a:rPr lang="en-US" sz="3200" b="1" dirty="0" smtClean="0"/>
              <a:t>Common Core!  Philosophy for math…go for a deeper understanding of the concepts rather than teaching numerous standards with little depth</a:t>
            </a:r>
          </a:p>
          <a:p>
            <a:pPr eaLnBrk="1" hangingPunct="1">
              <a:lnSpc>
                <a:spcPct val="90000"/>
              </a:lnSpc>
              <a:buFont typeface="Wingdings" pitchFamily="2" charset="2"/>
              <a:buNone/>
              <a:defRPr/>
            </a:pPr>
            <a:r>
              <a:rPr lang="en-US" sz="3200" b="1" dirty="0" smtClean="0"/>
              <a:t/>
            </a:r>
            <a:br>
              <a:rPr lang="en-US"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20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fade">
                                      <p:cBhvr>
                                        <p:cTn id="12" dur="20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fade">
                                      <p:cBhvr>
                                        <p:cTn id="17" dur="20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fade">
                                      <p:cBhvr>
                                        <p:cTn id="22" dur="20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fade">
                                      <p:cBhvr>
                                        <p:cTn id="27" dur="20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a:bodyPr>
          <a:lstStyle/>
          <a:p>
            <a:pPr algn="ctr">
              <a:defRPr/>
            </a:pPr>
            <a:r>
              <a:rPr lang="en-US" sz="3600" dirty="0" smtClean="0"/>
              <a:t>Different Approach for Teaching</a:t>
            </a:r>
            <a:endParaRPr lang="en-US" sz="3600" dirty="0"/>
          </a:p>
        </p:txBody>
      </p:sp>
      <p:sp>
        <p:nvSpPr>
          <p:cNvPr id="3" name="Content Placeholder 2"/>
          <p:cNvSpPr>
            <a:spLocks noGrp="1"/>
          </p:cNvSpPr>
          <p:nvPr>
            <p:ph idx="1"/>
          </p:nvPr>
        </p:nvSpPr>
        <p:spPr>
          <a:xfrm>
            <a:off x="0" y="1143000"/>
            <a:ext cx="8153400" cy="5486400"/>
          </a:xfrm>
        </p:spPr>
        <p:txBody>
          <a:bodyPr>
            <a:normAutofit/>
          </a:bodyPr>
          <a:lstStyle/>
          <a:p>
            <a:pPr>
              <a:defRPr/>
            </a:pPr>
            <a:r>
              <a:rPr lang="en-US" sz="3200" b="1" dirty="0" smtClean="0"/>
              <a:t>Students will be given immediate feedback as they are working—”</a:t>
            </a:r>
            <a:r>
              <a:rPr lang="en-US" sz="3200" b="1" dirty="0" err="1" smtClean="0"/>
              <a:t>Stecking</a:t>
            </a:r>
            <a:r>
              <a:rPr lang="en-US" sz="3200" b="1" dirty="0" smtClean="0"/>
              <a:t>”...a.k.a. Stamp Checking</a:t>
            </a:r>
          </a:p>
          <a:p>
            <a:pPr>
              <a:defRPr/>
            </a:pPr>
            <a:r>
              <a:rPr lang="en-US" sz="3200" b="1" dirty="0" smtClean="0"/>
              <a:t>Students who need additional help are called back to meet as a small group</a:t>
            </a:r>
          </a:p>
          <a:p>
            <a:pPr>
              <a:defRPr/>
            </a:pPr>
            <a:r>
              <a:rPr lang="en-US" sz="3200" b="1" dirty="0" smtClean="0"/>
              <a:t>Most work should be completed in class</a:t>
            </a:r>
          </a:p>
          <a:p>
            <a:pPr>
              <a:defRPr/>
            </a:pPr>
            <a:r>
              <a:rPr lang="en-US" sz="3200" b="1" dirty="0" smtClean="0"/>
              <a:t>Students will be taught to self-monitor their homework at home (odd answers are in the back of the book)</a:t>
            </a:r>
          </a:p>
          <a:p>
            <a:pPr>
              <a:buNone/>
              <a:defRPr/>
            </a:pPr>
            <a:endParaRPr lang="en-US" sz="3200" b="1" dirty="0" smtClean="0"/>
          </a:p>
          <a:p>
            <a:pPr>
              <a:defRPr/>
            </a:pP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a:bodyPr>
          <a:lstStyle/>
          <a:p>
            <a:pPr algn="ctr">
              <a:defRPr/>
            </a:pPr>
            <a:r>
              <a:rPr lang="en-US" sz="4800" dirty="0" smtClean="0"/>
              <a:t>Math Grade Weighting</a:t>
            </a:r>
            <a:endParaRPr lang="en-US" sz="4800" dirty="0"/>
          </a:p>
        </p:txBody>
      </p:sp>
      <p:sp>
        <p:nvSpPr>
          <p:cNvPr id="3" name="Content Placeholder 2"/>
          <p:cNvSpPr>
            <a:spLocks noGrp="1"/>
          </p:cNvSpPr>
          <p:nvPr>
            <p:ph idx="1"/>
          </p:nvPr>
        </p:nvSpPr>
        <p:spPr>
          <a:xfrm>
            <a:off x="152400" y="1143000"/>
            <a:ext cx="7543800" cy="5312736"/>
          </a:xfrm>
        </p:spPr>
        <p:txBody>
          <a:bodyPr>
            <a:normAutofit/>
          </a:bodyPr>
          <a:lstStyle/>
          <a:p>
            <a:pPr>
              <a:buNone/>
              <a:defRPr/>
            </a:pPr>
            <a:endParaRPr lang="en-US" sz="4000" b="1" dirty="0" smtClean="0"/>
          </a:p>
          <a:p>
            <a:pPr>
              <a:defRPr/>
            </a:pPr>
            <a:r>
              <a:rPr lang="en-US" sz="4000" b="1" dirty="0" smtClean="0"/>
              <a:t>20% Homework</a:t>
            </a:r>
          </a:p>
          <a:p>
            <a:pPr>
              <a:defRPr/>
            </a:pPr>
            <a:r>
              <a:rPr lang="en-US" sz="4000" b="1" dirty="0" smtClean="0"/>
              <a:t>30% Daily Quizzes</a:t>
            </a:r>
          </a:p>
          <a:p>
            <a:pPr>
              <a:defRPr/>
            </a:pPr>
            <a:r>
              <a:rPr lang="en-US" sz="4000" b="1" dirty="0" smtClean="0"/>
              <a:t>50% Tests</a:t>
            </a:r>
          </a:p>
          <a:p>
            <a:pPr>
              <a:defRPr/>
            </a:pPr>
            <a:endParaRPr lang="en-US" sz="4000" b="1" dirty="0" smtClean="0"/>
          </a:p>
          <a:p>
            <a:pPr>
              <a:buFont typeface="Wingdings" pitchFamily="2" charset="2"/>
              <a:buNone/>
              <a:defRPr/>
            </a:pP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a:bodyPr>
          <a:lstStyle/>
          <a:p>
            <a:pPr algn="ctr"/>
            <a:r>
              <a:rPr lang="en-US" sz="4800" dirty="0" smtClean="0"/>
              <a:t>Clicker!</a:t>
            </a:r>
            <a:endParaRPr lang="en-US" sz="4800" dirty="0"/>
          </a:p>
        </p:txBody>
      </p:sp>
      <p:pic>
        <p:nvPicPr>
          <p:cNvPr id="4" name="Content Placeholder 3" descr="Clicker Photo.JPG"/>
          <p:cNvPicPr>
            <a:picLocks noGrp="1" noChangeAspect="1"/>
          </p:cNvPicPr>
          <p:nvPr>
            <p:ph idx="1"/>
          </p:nvPr>
        </p:nvPicPr>
        <p:blipFill>
          <a:blip r:embed="rId2" cstate="print"/>
          <a:stretch>
            <a:fillRect/>
          </a:stretch>
        </p:blipFill>
        <p:spPr>
          <a:xfrm>
            <a:off x="1066800" y="1524000"/>
            <a:ext cx="6033232" cy="4525962"/>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9144000" cy="914400"/>
          </a:xfrm>
        </p:spPr>
        <p:txBody>
          <a:bodyPr>
            <a:normAutofit/>
          </a:bodyPr>
          <a:lstStyle/>
          <a:p>
            <a:pPr algn="ctr"/>
            <a:r>
              <a:rPr lang="en-US" sz="4800" dirty="0" smtClean="0"/>
              <a:t>Clickers in  use!</a:t>
            </a:r>
            <a:endParaRPr lang="en-US" sz="4800" dirty="0"/>
          </a:p>
        </p:txBody>
      </p:sp>
      <p:pic>
        <p:nvPicPr>
          <p:cNvPr id="5" name="Picture Placeholder 4" descr="School 003.JPG"/>
          <p:cNvPicPr>
            <a:picLocks noGrp="1" noChangeAspect="1"/>
          </p:cNvPicPr>
          <p:nvPr>
            <p:ph type="pic" idx="1"/>
          </p:nvPr>
        </p:nvPicPr>
        <p:blipFill>
          <a:blip r:embed="rId2" cstate="print">
            <a:lum bright="-10000" contrast="30000"/>
          </a:blip>
          <a:srcRect/>
          <a:stretch>
            <a:fillRect/>
          </a:stretch>
        </p:blipFill>
        <p:spPr>
          <a:xfrm>
            <a:off x="1752600" y="609600"/>
            <a:ext cx="5486400" cy="41148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0"/>
            <a:ext cx="9144000" cy="1371600"/>
          </a:xfrm>
        </p:spPr>
        <p:txBody>
          <a:bodyPr>
            <a:noAutofit/>
          </a:bodyPr>
          <a:lstStyle/>
          <a:p>
            <a:pPr algn="ctr"/>
            <a:r>
              <a:rPr lang="en-US" sz="4800" dirty="0" smtClean="0"/>
              <a:t>Community Boards and Consensus!</a:t>
            </a:r>
            <a:endParaRPr lang="en-US" sz="4800" dirty="0"/>
          </a:p>
        </p:txBody>
      </p:sp>
      <p:pic>
        <p:nvPicPr>
          <p:cNvPr id="5" name="Picture Placeholder 4" descr="School 006.JPG"/>
          <p:cNvPicPr>
            <a:picLocks noGrp="1" noChangeAspect="1"/>
          </p:cNvPicPr>
          <p:nvPr>
            <p:ph type="pic" idx="1"/>
          </p:nvPr>
        </p:nvPicPr>
        <p:blipFill>
          <a:blip r:embed="rId2" cstate="print"/>
          <a:srcRect t="1515" b="1515"/>
          <a:stretch>
            <a:fillRect/>
          </a:stretch>
        </p:blipFill>
        <p:spPr>
          <a:xfrm>
            <a:off x="2057400" y="762000"/>
            <a:ext cx="5029200" cy="3657600"/>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200"/>
            <a:ext cx="9144000" cy="1676400"/>
          </a:xfrm>
        </p:spPr>
        <p:txBody>
          <a:bodyPr>
            <a:normAutofit/>
          </a:bodyPr>
          <a:lstStyle/>
          <a:p>
            <a:pPr algn="ctr"/>
            <a:r>
              <a:rPr lang="en-US" sz="4800" dirty="0" smtClean="0"/>
              <a:t>More Consensus work!</a:t>
            </a:r>
            <a:endParaRPr lang="en-US" sz="4800" dirty="0"/>
          </a:p>
        </p:txBody>
      </p:sp>
      <p:pic>
        <p:nvPicPr>
          <p:cNvPr id="5" name="Picture Placeholder 4" descr="School 005.JPG"/>
          <p:cNvPicPr>
            <a:picLocks noGrp="1" noChangeAspect="1"/>
          </p:cNvPicPr>
          <p:nvPr>
            <p:ph type="pic" idx="1"/>
          </p:nvPr>
        </p:nvPicPr>
        <p:blipFill>
          <a:blip r:embed="rId2" cstate="print"/>
          <a:srcRect t="1515" b="1515"/>
          <a:stretch>
            <a:fillRect/>
          </a:stretch>
        </p:blipFill>
        <p:spPr>
          <a:xfrm>
            <a:off x="2057400" y="616634"/>
            <a:ext cx="5029200" cy="3955366"/>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228600"/>
            <a:ext cx="8839200" cy="762000"/>
          </a:xfrm>
        </p:spPr>
        <p:txBody>
          <a:bodyPr>
            <a:normAutofit/>
          </a:bodyPr>
          <a:lstStyle/>
          <a:p>
            <a:pPr algn="ctr"/>
            <a:r>
              <a:rPr lang="en-US" sz="4400" dirty="0" smtClean="0"/>
              <a:t>Common Core Standards</a:t>
            </a:r>
          </a:p>
        </p:txBody>
      </p:sp>
      <p:sp>
        <p:nvSpPr>
          <p:cNvPr id="3" name="Content Placeholder 2"/>
          <p:cNvSpPr>
            <a:spLocks noGrp="1"/>
          </p:cNvSpPr>
          <p:nvPr>
            <p:ph idx="1"/>
          </p:nvPr>
        </p:nvSpPr>
        <p:spPr>
          <a:xfrm>
            <a:off x="304800" y="1219200"/>
            <a:ext cx="8534400" cy="5334000"/>
          </a:xfrm>
        </p:spPr>
        <p:txBody>
          <a:bodyPr rtlCol="0">
            <a:noAutofit/>
          </a:bodyPr>
          <a:lstStyle/>
          <a:p>
            <a:pPr fontAlgn="auto">
              <a:spcAft>
                <a:spcPts val="0"/>
              </a:spcAft>
              <a:buFont typeface="Arial" pitchFamily="34" charset="0"/>
              <a:buChar char="•"/>
              <a:defRPr/>
            </a:pPr>
            <a:r>
              <a:rPr lang="en-US" sz="2800" b="1" dirty="0" smtClean="0"/>
              <a:t>Top down approach</a:t>
            </a:r>
          </a:p>
          <a:p>
            <a:pPr fontAlgn="auto">
              <a:spcAft>
                <a:spcPts val="0"/>
              </a:spcAft>
              <a:buFont typeface="Arial" pitchFamily="34" charset="0"/>
              <a:buChar char="•"/>
              <a:defRPr/>
            </a:pPr>
            <a:r>
              <a:rPr lang="en-US" sz="2800" b="1" dirty="0" smtClean="0"/>
              <a:t>Focus is on depth of knowledge and understanding</a:t>
            </a:r>
          </a:p>
          <a:p>
            <a:pPr fontAlgn="auto">
              <a:spcAft>
                <a:spcPts val="0"/>
              </a:spcAft>
              <a:buFont typeface="Arial" pitchFamily="34" charset="0"/>
              <a:buChar char="•"/>
              <a:defRPr/>
            </a:pPr>
            <a:r>
              <a:rPr lang="en-US" sz="2800" b="1" dirty="0" smtClean="0"/>
              <a:t>Scaffolding of concepts from grade to grade</a:t>
            </a:r>
          </a:p>
          <a:p>
            <a:pPr fontAlgn="auto">
              <a:spcAft>
                <a:spcPts val="0"/>
              </a:spcAft>
              <a:buFont typeface="Arial" pitchFamily="34" charset="0"/>
              <a:buNone/>
              <a:defRPr/>
            </a:pPr>
            <a:endParaRPr lang="en-US" sz="2800" b="1" dirty="0" smtClean="0"/>
          </a:p>
          <a:p>
            <a:pPr fontAlgn="auto">
              <a:spcAft>
                <a:spcPts val="0"/>
              </a:spcAft>
              <a:buFont typeface="Arial" pitchFamily="34" charset="0"/>
              <a:buChar char="•"/>
              <a:defRPr/>
            </a:pPr>
            <a:endParaRPr lang="en-US" sz="2800" b="1" dirty="0" smtClean="0"/>
          </a:p>
          <a:p>
            <a:pPr fontAlgn="auto">
              <a:spcAft>
                <a:spcPts val="0"/>
              </a:spcAft>
              <a:buFont typeface="Arial" pitchFamily="34" charset="0"/>
              <a:buChar char="•"/>
              <a:defRPr/>
            </a:pPr>
            <a:endParaRPr lang="en-US" sz="2800" b="1" dirty="0" smtClean="0"/>
          </a:p>
          <a:p>
            <a:pPr fontAlgn="auto">
              <a:spcAft>
                <a:spcPts val="0"/>
              </a:spcAft>
              <a:buFont typeface="Arial" pitchFamily="34" charset="0"/>
              <a:buChar char="•"/>
              <a:defRPr/>
            </a:pPr>
            <a:endParaRPr lang="en-US" sz="1100" b="1" dirty="0" smtClean="0"/>
          </a:p>
          <a:p>
            <a:pPr fontAlgn="auto">
              <a:spcAft>
                <a:spcPts val="0"/>
              </a:spcAft>
              <a:buFont typeface="Arial" pitchFamily="34" charset="0"/>
              <a:buChar char="•"/>
              <a:defRPr/>
            </a:pPr>
            <a:endParaRPr lang="en-US" sz="2400" b="1" dirty="0"/>
          </a:p>
          <a:p>
            <a:pPr fontAlgn="auto">
              <a:spcAft>
                <a:spcPts val="0"/>
              </a:spcAft>
              <a:buFont typeface="Arial" pitchFamily="34" charset="0"/>
              <a:buChar char="•"/>
              <a:defRPr/>
            </a:pPr>
            <a:endParaRPr lang="en-US" sz="2800" b="1" dirty="0" smtClean="0"/>
          </a:p>
          <a:p>
            <a:pPr fontAlgn="auto">
              <a:spcAft>
                <a:spcPts val="0"/>
              </a:spcAft>
              <a:buFont typeface="Arial" pitchFamily="34" charset="0"/>
              <a:buChar char="•"/>
              <a:defRPr/>
            </a:pPr>
            <a:r>
              <a:rPr lang="en-US" sz="2800" b="1" dirty="0" smtClean="0"/>
              <a:t>47 states on board</a:t>
            </a:r>
          </a:p>
        </p:txBody>
      </p:sp>
      <p:graphicFrame>
        <p:nvGraphicFramePr>
          <p:cNvPr id="4" name="Table 3"/>
          <p:cNvGraphicFramePr>
            <a:graphicFrameLocks noGrp="1"/>
          </p:cNvGraphicFramePr>
          <p:nvPr/>
        </p:nvGraphicFramePr>
        <p:xfrm>
          <a:off x="228600" y="3276600"/>
          <a:ext cx="8458199" cy="2560320"/>
        </p:xfrm>
        <a:graphic>
          <a:graphicData uri="http://schemas.openxmlformats.org/drawingml/2006/table">
            <a:tbl>
              <a:tblPr firstRow="1" bandRow="1">
                <a:tableStyleId>{5C22544A-7EE6-4342-B048-85BDC9FD1C3A}</a:tableStyleId>
              </a:tblPr>
              <a:tblGrid>
                <a:gridCol w="2996938"/>
                <a:gridCol w="2654430"/>
                <a:gridCol w="2806831"/>
              </a:tblGrid>
              <a:tr h="2032000">
                <a:tc>
                  <a:txBody>
                    <a:bodyPr/>
                    <a:lstStyle/>
                    <a:p>
                      <a:pPr algn="ctr"/>
                      <a:r>
                        <a:rPr lang="en-US" sz="1800" b="1" kern="1200" dirty="0" smtClean="0">
                          <a:solidFill>
                            <a:schemeClr val="lt1"/>
                          </a:solidFill>
                          <a:latin typeface="+mn-lt"/>
                          <a:ea typeface="+mn-ea"/>
                          <a:cs typeface="+mn-cs"/>
                        </a:rPr>
                        <a:t>SIXTH</a:t>
                      </a:r>
                    </a:p>
                    <a:p>
                      <a:r>
                        <a:rPr lang="en-US" sz="1800" b="1" kern="1200" dirty="0" smtClean="0">
                          <a:solidFill>
                            <a:schemeClr val="lt1"/>
                          </a:solidFill>
                          <a:latin typeface="+mn-lt"/>
                          <a:ea typeface="+mn-ea"/>
                          <a:cs typeface="+mn-cs"/>
                        </a:rPr>
                        <a:t>Cite textual evidence to support analysis of what the text says explicitly as well as inferences drawn from the text.</a:t>
                      </a:r>
                    </a:p>
                    <a:p>
                      <a:endParaRPr lang="en-US" dirty="0"/>
                    </a:p>
                  </a:txBody>
                  <a:tcPr/>
                </a:tc>
                <a:tc>
                  <a:txBody>
                    <a:bodyPr/>
                    <a:lstStyle/>
                    <a:p>
                      <a:pPr algn="ctr"/>
                      <a:r>
                        <a:rPr lang="en-US" sz="1800" b="1" kern="1200" dirty="0" smtClean="0">
                          <a:solidFill>
                            <a:schemeClr val="lt1"/>
                          </a:solidFill>
                          <a:latin typeface="+mn-lt"/>
                          <a:ea typeface="+mn-ea"/>
                          <a:cs typeface="+mn-cs"/>
                        </a:rPr>
                        <a:t>SEVENTH</a:t>
                      </a:r>
                    </a:p>
                    <a:p>
                      <a:r>
                        <a:rPr lang="en-US" sz="1800" b="1" kern="1200" dirty="0" smtClean="0">
                          <a:solidFill>
                            <a:schemeClr val="lt1"/>
                          </a:solidFill>
                          <a:latin typeface="+mn-lt"/>
                          <a:ea typeface="+mn-ea"/>
                          <a:cs typeface="+mn-cs"/>
                        </a:rPr>
                        <a:t>Cite several pieces of textual evidence to support analysis of what the text says explicitly as well as inferences drawn from the text.</a:t>
                      </a:r>
                    </a:p>
                    <a:p>
                      <a:endParaRPr lang="en-US" dirty="0"/>
                    </a:p>
                  </a:txBody>
                  <a:tcPr/>
                </a:tc>
                <a:tc>
                  <a:txBody>
                    <a:bodyPr/>
                    <a:lstStyle/>
                    <a:p>
                      <a:pPr algn="ctr"/>
                      <a:r>
                        <a:rPr lang="en-US" sz="1800" b="1" kern="1200" dirty="0" smtClean="0">
                          <a:solidFill>
                            <a:schemeClr val="lt1"/>
                          </a:solidFill>
                          <a:latin typeface="+mn-lt"/>
                          <a:ea typeface="+mn-ea"/>
                          <a:cs typeface="+mn-cs"/>
                        </a:rPr>
                        <a:t>EIGHTH</a:t>
                      </a:r>
                    </a:p>
                    <a:p>
                      <a:r>
                        <a:rPr lang="en-US" sz="1800" b="1" kern="1200" dirty="0" smtClean="0">
                          <a:solidFill>
                            <a:schemeClr val="lt1"/>
                          </a:solidFill>
                          <a:latin typeface="+mn-lt"/>
                          <a:ea typeface="+mn-ea"/>
                          <a:cs typeface="+mn-cs"/>
                        </a:rPr>
                        <a:t>Cite the textual evidence that most strongly supports an analysis of what the text says explicitly as well as inferences drawn from the text.</a:t>
                      </a:r>
                    </a:p>
                    <a:p>
                      <a:endParaRPr lang="en-US" dirty="0"/>
                    </a:p>
                  </a:txBody>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222360"/>
            <a:ext cx="9144000" cy="873640"/>
          </a:xfrm>
        </p:spPr>
        <p:txBody>
          <a:bodyPr>
            <a:noAutofit/>
          </a:bodyPr>
          <a:lstStyle/>
          <a:p>
            <a:pPr algn="ctr"/>
            <a:r>
              <a:rPr lang="en-US" sz="4800" dirty="0" smtClean="0"/>
              <a:t>Clicker Results Analyzed!</a:t>
            </a:r>
            <a:endParaRPr lang="en-US" sz="4800" dirty="0"/>
          </a:p>
        </p:txBody>
      </p:sp>
      <p:pic>
        <p:nvPicPr>
          <p:cNvPr id="5" name="Picture Placeholder 4" descr="2012-08-20 10.29.11.JPG"/>
          <p:cNvPicPr>
            <a:picLocks noGrp="1" noChangeAspect="1"/>
          </p:cNvPicPr>
          <p:nvPr>
            <p:ph type="pic" idx="1"/>
          </p:nvPr>
        </p:nvPicPr>
        <p:blipFill>
          <a:blip r:embed="rId2" cstate="print"/>
          <a:srcRect t="1515" b="1515"/>
          <a:stretch>
            <a:fillRect/>
          </a:stretch>
        </p:blipFill>
        <p:spPr>
          <a:xfrm>
            <a:off x="2057400" y="1143000"/>
            <a:ext cx="5029200" cy="36576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295400"/>
          </a:xfrm>
        </p:spPr>
        <p:txBody>
          <a:bodyPr>
            <a:normAutofit/>
          </a:bodyPr>
          <a:lstStyle/>
          <a:p>
            <a:pPr algn="ctr"/>
            <a:r>
              <a:rPr lang="en-US" sz="4800" dirty="0" smtClean="0"/>
              <a:t>Class-work and </a:t>
            </a:r>
            <a:r>
              <a:rPr lang="en-US" sz="4800" dirty="0" err="1" smtClean="0"/>
              <a:t>Stecking</a:t>
            </a:r>
            <a:r>
              <a:rPr lang="en-US" sz="4800" dirty="0" smtClean="0"/>
              <a:t>!</a:t>
            </a:r>
            <a:endParaRPr lang="en-US" sz="4800" dirty="0"/>
          </a:p>
        </p:txBody>
      </p:sp>
      <p:pic>
        <p:nvPicPr>
          <p:cNvPr id="5" name="Picture Placeholder 4" descr="School 009.JPG"/>
          <p:cNvPicPr>
            <a:picLocks noGrp="1" noChangeAspect="1"/>
          </p:cNvPicPr>
          <p:nvPr>
            <p:ph type="pic" idx="1"/>
          </p:nvPr>
        </p:nvPicPr>
        <p:blipFill>
          <a:blip r:embed="rId2" cstate="print"/>
          <a:srcRect t="1515" b="1515"/>
          <a:stretch>
            <a:fillRect/>
          </a:stretch>
        </p:blipFill>
        <p:spPr>
          <a:xfrm>
            <a:off x="2057400" y="838200"/>
            <a:ext cx="5029200" cy="3657600"/>
          </a:xfr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9144000" cy="1219200"/>
          </a:xfrm>
        </p:spPr>
        <p:txBody>
          <a:bodyPr>
            <a:noAutofit/>
          </a:bodyPr>
          <a:lstStyle/>
          <a:p>
            <a:pPr algn="ctr"/>
            <a:r>
              <a:rPr lang="en-US" sz="4800" dirty="0" smtClean="0"/>
              <a:t>Small Group Session  during  Class-work!</a:t>
            </a:r>
            <a:endParaRPr lang="en-US" sz="4800" dirty="0"/>
          </a:p>
        </p:txBody>
      </p:sp>
      <p:pic>
        <p:nvPicPr>
          <p:cNvPr id="5" name="Picture Placeholder 4" descr="School 008.JPG"/>
          <p:cNvPicPr>
            <a:picLocks noGrp="1" noChangeAspect="1"/>
          </p:cNvPicPr>
          <p:nvPr>
            <p:ph type="pic" idx="1"/>
          </p:nvPr>
        </p:nvPicPr>
        <p:blipFill>
          <a:blip r:embed="rId2" cstate="print"/>
          <a:srcRect t="1515" b="1515"/>
          <a:stretch>
            <a:fillRect/>
          </a:stretch>
        </p:blipFill>
        <p:spPr>
          <a:xfrm>
            <a:off x="2057400" y="616634"/>
            <a:ext cx="5029200" cy="3879166"/>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295400"/>
          </a:xfrm>
        </p:spPr>
        <p:txBody>
          <a:bodyPr>
            <a:noAutofit/>
          </a:bodyPr>
          <a:lstStyle/>
          <a:p>
            <a:pPr algn="ctr"/>
            <a:r>
              <a:rPr lang="en-US" sz="3600" dirty="0" smtClean="0"/>
              <a:t>Clickers, Community Boards, Consensus, </a:t>
            </a:r>
            <a:r>
              <a:rPr lang="en-US" sz="3600" dirty="0" err="1" smtClean="0"/>
              <a:t>Stecking</a:t>
            </a:r>
            <a:r>
              <a:rPr lang="en-US" sz="3600" dirty="0" smtClean="0"/>
              <a:t>, and Small Group…..Machine!</a:t>
            </a:r>
            <a:endParaRPr lang="en-US" sz="3600" dirty="0"/>
          </a:p>
        </p:txBody>
      </p:sp>
      <p:pic>
        <p:nvPicPr>
          <p:cNvPr id="5" name="Picture Placeholder 4" descr="School 007.JPG"/>
          <p:cNvPicPr>
            <a:picLocks noGrp="1" noChangeAspect="1"/>
          </p:cNvPicPr>
          <p:nvPr>
            <p:ph type="pic" idx="1"/>
          </p:nvPr>
        </p:nvPicPr>
        <p:blipFill>
          <a:blip r:embed="rId2" cstate="print"/>
          <a:srcRect/>
          <a:stretch>
            <a:fillRect/>
          </a:stretch>
        </p:blipFill>
        <p:spPr>
          <a:xfrm>
            <a:off x="1905000" y="457200"/>
            <a:ext cx="5105400" cy="4267200"/>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320040"/>
            <a:ext cx="8153400" cy="670560"/>
          </a:xfrm>
        </p:spPr>
        <p:txBody>
          <a:bodyPr>
            <a:normAutofit/>
          </a:bodyPr>
          <a:lstStyle/>
          <a:p>
            <a:pPr algn="ctr"/>
            <a:r>
              <a:rPr lang="en-US" sz="4400" dirty="0" smtClean="0"/>
              <a:t>Other</a:t>
            </a:r>
          </a:p>
        </p:txBody>
      </p:sp>
      <p:sp>
        <p:nvSpPr>
          <p:cNvPr id="19458" name="Content Placeholder 2"/>
          <p:cNvSpPr>
            <a:spLocks noGrp="1"/>
          </p:cNvSpPr>
          <p:nvPr>
            <p:ph idx="1"/>
          </p:nvPr>
        </p:nvSpPr>
        <p:spPr>
          <a:xfrm>
            <a:off x="381000" y="1143000"/>
            <a:ext cx="8382000" cy="5715000"/>
          </a:xfrm>
        </p:spPr>
        <p:txBody>
          <a:bodyPr>
            <a:normAutofit/>
          </a:bodyPr>
          <a:lstStyle/>
          <a:p>
            <a:r>
              <a:rPr lang="en-US" dirty="0" smtClean="0"/>
              <a:t>Schedule: </a:t>
            </a:r>
          </a:p>
          <a:p>
            <a:endParaRPr lang="en-US" dirty="0" smtClean="0"/>
          </a:p>
          <a:p>
            <a:endParaRPr lang="en-US" dirty="0" smtClean="0"/>
          </a:p>
          <a:p>
            <a:endParaRPr lang="en-US" dirty="0" smtClean="0"/>
          </a:p>
          <a:p>
            <a:endParaRPr lang="en-US" sz="1200" dirty="0" smtClean="0"/>
          </a:p>
          <a:p>
            <a:r>
              <a:rPr lang="en-US" dirty="0" smtClean="0"/>
              <a:t>Homework 45-60 min.</a:t>
            </a:r>
          </a:p>
          <a:p>
            <a:r>
              <a:rPr lang="en-US" dirty="0" smtClean="0"/>
              <a:t>Weekly Folders</a:t>
            </a:r>
          </a:p>
          <a:p>
            <a:r>
              <a:rPr lang="en-US" dirty="0" smtClean="0"/>
              <a:t>Newsletters: </a:t>
            </a:r>
            <a:r>
              <a:rPr lang="en-US" dirty="0" smtClean="0">
                <a:hlinkClick r:id="rId2"/>
              </a:rPr>
              <a:t>http://ls6thgrade.weebly.com/index.html</a:t>
            </a:r>
            <a:endParaRPr lang="en-US" dirty="0" smtClean="0"/>
          </a:p>
          <a:p>
            <a:r>
              <a:rPr lang="en-US" dirty="0" smtClean="0"/>
              <a:t>Websites</a:t>
            </a:r>
          </a:p>
          <a:p>
            <a:r>
              <a:rPr lang="en-US" dirty="0" smtClean="0"/>
              <a:t>PTA</a:t>
            </a:r>
          </a:p>
        </p:txBody>
      </p:sp>
      <p:graphicFrame>
        <p:nvGraphicFramePr>
          <p:cNvPr id="5" name="Table 4"/>
          <p:cNvGraphicFramePr>
            <a:graphicFrameLocks noGrp="1"/>
          </p:cNvGraphicFramePr>
          <p:nvPr/>
        </p:nvGraphicFramePr>
        <p:xfrm>
          <a:off x="228600" y="1676400"/>
          <a:ext cx="8458200" cy="1737360"/>
        </p:xfrm>
        <a:graphic>
          <a:graphicData uri="http://schemas.openxmlformats.org/drawingml/2006/table">
            <a:tbl>
              <a:tblPr firstRow="1" bandRow="1">
                <a:tableStyleId>{5C22544A-7EE6-4342-B048-85BDC9FD1C3A}</a:tableStyleId>
              </a:tblPr>
              <a:tblGrid>
                <a:gridCol w="838200"/>
                <a:gridCol w="1066800"/>
                <a:gridCol w="914400"/>
                <a:gridCol w="990600"/>
                <a:gridCol w="889000"/>
                <a:gridCol w="939800"/>
                <a:gridCol w="990600"/>
                <a:gridCol w="990600"/>
                <a:gridCol w="838200"/>
              </a:tblGrid>
              <a:tr h="1219200">
                <a:tc>
                  <a:txBody>
                    <a:bodyPr/>
                    <a:lstStyle/>
                    <a:p>
                      <a:pPr algn="ctr"/>
                      <a:r>
                        <a:rPr lang="en-US" dirty="0" smtClean="0"/>
                        <a:t>8:45 – 8:55</a:t>
                      </a:r>
                    </a:p>
                    <a:p>
                      <a:pPr algn="ctr"/>
                      <a:r>
                        <a:rPr lang="en-US" dirty="0" smtClean="0"/>
                        <a:t>DLR</a:t>
                      </a:r>
                      <a:endParaRPr lang="en-US" dirty="0"/>
                    </a:p>
                  </a:txBody>
                  <a:tcPr/>
                </a:tc>
                <a:tc>
                  <a:txBody>
                    <a:bodyPr/>
                    <a:lstStyle/>
                    <a:p>
                      <a:pPr algn="ctr"/>
                      <a:r>
                        <a:rPr lang="en-US" dirty="0" smtClean="0"/>
                        <a:t>8:55</a:t>
                      </a:r>
                      <a:r>
                        <a:rPr lang="en-US" baseline="0" dirty="0" smtClean="0"/>
                        <a:t> – 9:40</a:t>
                      </a:r>
                    </a:p>
                    <a:p>
                      <a:pPr algn="ctr"/>
                      <a:r>
                        <a:rPr lang="en-US" baseline="0" dirty="0" smtClean="0"/>
                        <a:t>Specials/Writing</a:t>
                      </a:r>
                      <a:endParaRPr lang="en-US" dirty="0"/>
                    </a:p>
                  </a:txBody>
                  <a:tcPr/>
                </a:tc>
                <a:tc>
                  <a:txBody>
                    <a:bodyPr/>
                    <a:lstStyle/>
                    <a:p>
                      <a:pPr algn="ctr"/>
                      <a:r>
                        <a:rPr lang="en-US" dirty="0" smtClean="0"/>
                        <a:t>9:40 – 10:25</a:t>
                      </a:r>
                    </a:p>
                    <a:p>
                      <a:pPr algn="ctr"/>
                      <a:r>
                        <a:rPr lang="en-US" baseline="0" dirty="0" smtClean="0"/>
                        <a:t>Specials/Writing</a:t>
                      </a:r>
                      <a:endParaRPr lang="en-US" dirty="0"/>
                    </a:p>
                  </a:txBody>
                  <a:tcPr/>
                </a:tc>
                <a:tc>
                  <a:txBody>
                    <a:bodyPr/>
                    <a:lstStyle/>
                    <a:p>
                      <a:pPr algn="ctr"/>
                      <a:r>
                        <a:rPr lang="en-US" dirty="0" smtClean="0"/>
                        <a:t>10:25– 11:30</a:t>
                      </a:r>
                      <a:r>
                        <a:rPr lang="en-US" baseline="0" dirty="0" smtClean="0"/>
                        <a:t> Hour 1</a:t>
                      </a:r>
                      <a:endParaRPr lang="en-US" dirty="0"/>
                    </a:p>
                  </a:txBody>
                  <a:tcPr/>
                </a:tc>
                <a:tc>
                  <a:txBody>
                    <a:bodyPr/>
                    <a:lstStyle/>
                    <a:p>
                      <a:pPr algn="ctr"/>
                      <a:r>
                        <a:rPr lang="en-US" dirty="0" smtClean="0"/>
                        <a:t>11:30 – 12:30</a:t>
                      </a:r>
                    </a:p>
                    <a:p>
                      <a:pPr algn="ctr"/>
                      <a:r>
                        <a:rPr lang="en-US" dirty="0" smtClean="0"/>
                        <a:t>Social Studies</a:t>
                      </a:r>
                      <a:endParaRPr lang="en-US" dirty="0"/>
                    </a:p>
                  </a:txBody>
                  <a:tcPr/>
                </a:tc>
                <a:tc>
                  <a:txBody>
                    <a:bodyPr/>
                    <a:lstStyle/>
                    <a:p>
                      <a:pPr algn="ctr"/>
                      <a:r>
                        <a:rPr lang="en-US" dirty="0" smtClean="0"/>
                        <a:t>12:30 – 1:10</a:t>
                      </a:r>
                    </a:p>
                    <a:p>
                      <a:pPr algn="ctr"/>
                      <a:r>
                        <a:rPr lang="en-US" dirty="0" smtClean="0"/>
                        <a:t>Lunch</a:t>
                      </a:r>
                      <a:endParaRPr lang="en-US" dirty="0"/>
                    </a:p>
                  </a:txBody>
                  <a:tcPr/>
                </a:tc>
                <a:tc>
                  <a:txBody>
                    <a:bodyPr/>
                    <a:lstStyle/>
                    <a:p>
                      <a:pPr algn="ctr"/>
                      <a:r>
                        <a:rPr lang="en-US" dirty="0" smtClean="0"/>
                        <a:t>1:10 – 1:30</a:t>
                      </a:r>
                    </a:p>
                    <a:p>
                      <a:pPr algn="ctr"/>
                      <a:r>
                        <a:rPr lang="en-US" dirty="0" smtClean="0"/>
                        <a:t>Writing/Dear</a:t>
                      </a:r>
                      <a:endParaRPr lang="en-US" dirty="0"/>
                    </a:p>
                  </a:txBody>
                  <a:tcPr/>
                </a:tc>
                <a:tc>
                  <a:txBody>
                    <a:bodyPr/>
                    <a:lstStyle/>
                    <a:p>
                      <a:pPr algn="ctr"/>
                      <a:r>
                        <a:rPr lang="en-US" dirty="0" smtClean="0"/>
                        <a:t>1:30 – 2:30 </a:t>
                      </a:r>
                    </a:p>
                    <a:p>
                      <a:pPr algn="ctr"/>
                      <a:r>
                        <a:rPr lang="en-US" dirty="0" smtClean="0"/>
                        <a:t>Hour</a:t>
                      </a:r>
                    </a:p>
                    <a:p>
                      <a:pPr algn="ctr"/>
                      <a:r>
                        <a:rPr lang="en-US" dirty="0" smtClean="0"/>
                        <a:t>2</a:t>
                      </a:r>
                      <a:endParaRPr lang="en-US" dirty="0"/>
                    </a:p>
                  </a:txBody>
                  <a:tcPr/>
                </a:tc>
                <a:tc>
                  <a:txBody>
                    <a:bodyPr/>
                    <a:lstStyle/>
                    <a:p>
                      <a:pPr algn="ctr"/>
                      <a:r>
                        <a:rPr lang="en-US" dirty="0" smtClean="0"/>
                        <a:t>2:30 – 3:30</a:t>
                      </a:r>
                    </a:p>
                    <a:p>
                      <a:pPr algn="ctr"/>
                      <a:r>
                        <a:rPr lang="en-US" dirty="0" smtClean="0"/>
                        <a:t>Hour</a:t>
                      </a:r>
                      <a:r>
                        <a:rPr lang="en-US" baseline="0" dirty="0" smtClean="0"/>
                        <a:t> 3</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2000"/>
                                        <p:tgtEl>
                                          <p:spTgt spid="1945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8">
                                            <p:txEl>
                                              <p:pRg st="5" end="5"/>
                                            </p:txEl>
                                          </p:spTgt>
                                        </p:tgtEl>
                                        <p:attrNameLst>
                                          <p:attrName>style.visibility</p:attrName>
                                        </p:attrNameLst>
                                      </p:cBhvr>
                                      <p:to>
                                        <p:strVal val="visible"/>
                                      </p:to>
                                    </p:set>
                                    <p:animEffect transition="in" filter="fade">
                                      <p:cBhvr>
                                        <p:cTn id="15" dur="2000"/>
                                        <p:tgtEl>
                                          <p:spTgt spid="1945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8">
                                            <p:txEl>
                                              <p:pRg st="6" end="6"/>
                                            </p:txEl>
                                          </p:spTgt>
                                        </p:tgtEl>
                                        <p:attrNameLst>
                                          <p:attrName>style.visibility</p:attrName>
                                        </p:attrNameLst>
                                      </p:cBhvr>
                                      <p:to>
                                        <p:strVal val="visible"/>
                                      </p:to>
                                    </p:set>
                                    <p:animEffect transition="in" filter="fade">
                                      <p:cBhvr>
                                        <p:cTn id="20" dur="2000"/>
                                        <p:tgtEl>
                                          <p:spTgt spid="1945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458">
                                            <p:txEl>
                                              <p:pRg st="7" end="7"/>
                                            </p:txEl>
                                          </p:spTgt>
                                        </p:tgtEl>
                                        <p:attrNameLst>
                                          <p:attrName>style.visibility</p:attrName>
                                        </p:attrNameLst>
                                      </p:cBhvr>
                                      <p:to>
                                        <p:strVal val="visible"/>
                                      </p:to>
                                    </p:set>
                                    <p:animEffect transition="in" filter="fade">
                                      <p:cBhvr>
                                        <p:cTn id="25" dur="2000"/>
                                        <p:tgtEl>
                                          <p:spTgt spid="19458">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58">
                                            <p:txEl>
                                              <p:pRg st="8" end="8"/>
                                            </p:txEl>
                                          </p:spTgt>
                                        </p:tgtEl>
                                        <p:attrNameLst>
                                          <p:attrName>style.visibility</p:attrName>
                                        </p:attrNameLst>
                                      </p:cBhvr>
                                      <p:to>
                                        <p:strVal val="visible"/>
                                      </p:to>
                                    </p:set>
                                    <p:animEffect transition="in" filter="fade">
                                      <p:cBhvr>
                                        <p:cTn id="30" dur="2000"/>
                                        <p:tgtEl>
                                          <p:spTgt spid="1945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458">
                                            <p:txEl>
                                              <p:pRg st="9" end="9"/>
                                            </p:txEl>
                                          </p:spTgt>
                                        </p:tgtEl>
                                        <p:attrNameLst>
                                          <p:attrName>style.visibility</p:attrName>
                                        </p:attrNameLst>
                                      </p:cBhvr>
                                      <p:to>
                                        <p:strVal val="visible"/>
                                      </p:to>
                                    </p:set>
                                    <p:animEffect transition="in" filter="fade">
                                      <p:cBhvr>
                                        <p:cTn id="35" dur="2000"/>
                                        <p:tgtEl>
                                          <p:spTgt spid="194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isep.fpg.unc.edu/sites/sisep.fpg.unc.edu/files/imce/images/pdsa1.gif"/>
          <p:cNvPicPr>
            <a:picLocks noChangeAspect="1" noChangeArrowheads="1"/>
          </p:cNvPicPr>
          <p:nvPr/>
        </p:nvPicPr>
        <p:blipFill>
          <a:blip r:embed="rId2" cstate="print"/>
          <a:srcRect/>
          <a:stretch>
            <a:fillRect/>
          </a:stretch>
        </p:blipFill>
        <p:spPr bwMode="auto">
          <a:xfrm>
            <a:off x="4572000" y="2743200"/>
            <a:ext cx="4724400" cy="4170363"/>
          </a:xfrm>
          <a:prstGeom prst="rect">
            <a:avLst/>
          </a:prstGeom>
          <a:noFill/>
          <a:ln w="9525">
            <a:noFill/>
            <a:miter lim="800000"/>
            <a:headEnd/>
            <a:tailEnd/>
          </a:ln>
        </p:spPr>
      </p:pic>
      <p:sp>
        <p:nvSpPr>
          <p:cNvPr id="2" name="Title 1"/>
          <p:cNvSpPr>
            <a:spLocks noGrp="1"/>
          </p:cNvSpPr>
          <p:nvPr>
            <p:ph type="title"/>
          </p:nvPr>
        </p:nvSpPr>
        <p:spPr>
          <a:xfrm>
            <a:off x="76200" y="76200"/>
            <a:ext cx="8991600" cy="1143000"/>
          </a:xfrm>
        </p:spPr>
        <p:txBody>
          <a:bodyPr rtlCol="0">
            <a:normAutofit fontScale="90000"/>
          </a:bodyPr>
          <a:lstStyle/>
          <a:p>
            <a:pPr fontAlgn="auto">
              <a:spcAft>
                <a:spcPts val="0"/>
              </a:spcAft>
              <a:defRPr/>
            </a:pPr>
            <a:r>
              <a:rPr lang="en-US" dirty="0" smtClean="0"/>
              <a:t>Continuous Classroom Improvement (CCI)</a:t>
            </a:r>
            <a:endParaRPr lang="en-US" dirty="0"/>
          </a:p>
        </p:txBody>
      </p:sp>
      <p:sp>
        <p:nvSpPr>
          <p:cNvPr id="16387" name="Content Placeholder 2"/>
          <p:cNvSpPr>
            <a:spLocks noGrp="1"/>
          </p:cNvSpPr>
          <p:nvPr>
            <p:ph idx="1"/>
          </p:nvPr>
        </p:nvSpPr>
        <p:spPr>
          <a:xfrm>
            <a:off x="152400" y="1219200"/>
            <a:ext cx="8153400" cy="1828800"/>
          </a:xfrm>
        </p:spPr>
        <p:txBody>
          <a:bodyPr>
            <a:normAutofit/>
          </a:bodyPr>
          <a:lstStyle/>
          <a:p>
            <a:r>
              <a:rPr lang="en-US" sz="2800" b="1" dirty="0" smtClean="0"/>
              <a:t>Focus on specific learning outcomes</a:t>
            </a:r>
          </a:p>
          <a:p>
            <a:r>
              <a:rPr lang="en-US" sz="2800" b="1" dirty="0" smtClean="0"/>
              <a:t>Students take part in creating mission statements, analyzing data, and setting goals</a:t>
            </a:r>
          </a:p>
        </p:txBody>
      </p:sp>
      <p:sp>
        <p:nvSpPr>
          <p:cNvPr id="16388" name="Content Placeholder 2"/>
          <p:cNvSpPr txBox="1">
            <a:spLocks/>
          </p:cNvSpPr>
          <p:nvPr/>
        </p:nvSpPr>
        <p:spPr bwMode="auto">
          <a:xfrm>
            <a:off x="152400" y="2895600"/>
            <a:ext cx="4953000" cy="37338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smtClean="0">
                <a:latin typeface="+mn-lt"/>
              </a:rPr>
              <a:t>Progress </a:t>
            </a:r>
            <a:r>
              <a:rPr lang="en-US" sz="2800" b="1" dirty="0">
                <a:latin typeface="+mn-lt"/>
              </a:rPr>
              <a:t>monitored throughout the year and tracked on graphs displayed in room</a:t>
            </a:r>
          </a:p>
          <a:p>
            <a:pPr marL="342900" indent="-342900">
              <a:spcBef>
                <a:spcPct val="20000"/>
              </a:spcBef>
              <a:buFont typeface="Arial" charset="0"/>
              <a:buChar char="•"/>
            </a:pPr>
            <a:r>
              <a:rPr lang="en-US" sz="2800" b="1" dirty="0">
                <a:latin typeface="+mn-lt"/>
              </a:rPr>
              <a:t>Plan </a:t>
            </a:r>
            <a:r>
              <a:rPr lang="en-US" sz="2800" b="1" dirty="0">
                <a:latin typeface="+mn-lt"/>
                <a:sym typeface="Wingdings" pitchFamily="2" charset="2"/>
              </a:rPr>
              <a:t>Do  Study Act</a:t>
            </a:r>
            <a:endParaRPr lang="en-US" sz="2800" b="1" dirty="0">
              <a:latin typeface="+mn-lt"/>
            </a:endParaRPr>
          </a:p>
        </p:txBody>
      </p:sp>
      <p:sp>
        <p:nvSpPr>
          <p:cNvPr id="6" name="Freeform 5"/>
          <p:cNvSpPr/>
          <p:nvPr/>
        </p:nvSpPr>
        <p:spPr>
          <a:xfrm flipH="1">
            <a:off x="715963" y="5105400"/>
            <a:ext cx="3692525" cy="792162"/>
          </a:xfrm>
          <a:custGeom>
            <a:avLst/>
            <a:gdLst>
              <a:gd name="connsiteX0" fmla="*/ 3691719 w 3691719"/>
              <a:gd name="connsiteY0" fmla="*/ 43218 h 791571"/>
              <a:gd name="connsiteX1" fmla="*/ 1972101 w 3691719"/>
              <a:gd name="connsiteY1" fmla="*/ 780198 h 791571"/>
              <a:gd name="connsiteX2" fmla="*/ 279779 w 3691719"/>
              <a:gd name="connsiteY2" fmla="*/ 111457 h 791571"/>
              <a:gd name="connsiteX3" fmla="*/ 293426 w 3691719"/>
              <a:gd name="connsiteY3" fmla="*/ 111457 h 791571"/>
            </a:gdLst>
            <a:ahLst/>
            <a:cxnLst>
              <a:cxn ang="0">
                <a:pos x="connsiteX0" y="connsiteY0"/>
              </a:cxn>
              <a:cxn ang="0">
                <a:pos x="connsiteX1" y="connsiteY1"/>
              </a:cxn>
              <a:cxn ang="0">
                <a:pos x="connsiteX2" y="connsiteY2"/>
              </a:cxn>
              <a:cxn ang="0">
                <a:pos x="connsiteX3" y="connsiteY3"/>
              </a:cxn>
            </a:cxnLst>
            <a:rect l="l" t="t" r="r" b="b"/>
            <a:pathLst>
              <a:path w="3691719" h="791571">
                <a:moveTo>
                  <a:pt x="3691719" y="43218"/>
                </a:moveTo>
                <a:cubicBezTo>
                  <a:pt x="3116238" y="406021"/>
                  <a:pt x="2540758" y="768825"/>
                  <a:pt x="1972101" y="780198"/>
                </a:cubicBezTo>
                <a:cubicBezTo>
                  <a:pt x="1403444" y="791571"/>
                  <a:pt x="559558" y="222914"/>
                  <a:pt x="279779" y="111457"/>
                </a:cubicBezTo>
                <a:cubicBezTo>
                  <a:pt x="0" y="0"/>
                  <a:pt x="146713" y="55728"/>
                  <a:pt x="293426" y="111457"/>
                </a:cubicBezTo>
              </a:path>
            </a:pathLst>
          </a:custGeom>
          <a:ln w="34925">
            <a:headEnd type="stealth" w="lg" len="lg"/>
            <a:tailEnd type="non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8">
                                            <p:txEl>
                                              <p:pRg st="0" end="0"/>
                                            </p:txEl>
                                          </p:spTgt>
                                        </p:tgtEl>
                                        <p:attrNameLst>
                                          <p:attrName>style.visibility</p:attrName>
                                        </p:attrNameLst>
                                      </p:cBhvr>
                                      <p:to>
                                        <p:strVal val="visible"/>
                                      </p:to>
                                    </p:set>
                                    <p:animEffect transition="in" filter="fade">
                                      <p:cBhvr>
                                        <p:cTn id="17" dur="2000"/>
                                        <p:tgtEl>
                                          <p:spTgt spid="163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8">
                                            <p:txEl>
                                              <p:pRg st="1" end="1"/>
                                            </p:txEl>
                                          </p:spTgt>
                                        </p:tgtEl>
                                        <p:attrNameLst>
                                          <p:attrName>style.visibility</p:attrName>
                                        </p:attrNameLst>
                                      </p:cBhvr>
                                      <p:to>
                                        <p:strVal val="visible"/>
                                      </p:to>
                                    </p:set>
                                    <p:animEffect transition="in" filter="fade">
                                      <p:cBhvr>
                                        <p:cTn id="22" dur="2000"/>
                                        <p:tgtEl>
                                          <p:spTgt spid="16388">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6385"/>
                                        </p:tgtEl>
                                        <p:attrNameLst>
                                          <p:attrName>style.visibility</p:attrName>
                                        </p:attrNameLst>
                                      </p:cBhvr>
                                      <p:to>
                                        <p:strVal val="visible"/>
                                      </p:to>
                                    </p:set>
                                    <p:animEffect transition="in" filter="box(in)">
                                      <p:cBhvr>
                                        <p:cTn id="25"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p:cNvSpPr>
          <p:nvPr>
            <p:ph type="ctrTitle"/>
          </p:nvPr>
        </p:nvSpPr>
        <p:spPr>
          <a:xfrm>
            <a:off x="457200" y="2514600"/>
            <a:ext cx="8305800" cy="990600"/>
          </a:xfrm>
        </p:spPr>
        <p:txBody>
          <a:bodyPr>
            <a:normAutofit/>
          </a:bodyPr>
          <a:lstStyle/>
          <a:p>
            <a:r>
              <a:rPr lang="en-US" sz="4400" dirty="0" smtClean="0"/>
              <a:t>Reading with Mr. Caccavale</a:t>
            </a:r>
          </a:p>
        </p:txBody>
      </p:sp>
      <p:pic>
        <p:nvPicPr>
          <p:cNvPr id="29703" name="Picture 7" descr="th?id=I4845806116144479&amp;pid=1"/>
          <p:cNvPicPr>
            <a:picLocks noChangeAspect="1" noChangeArrowheads="1"/>
          </p:cNvPicPr>
          <p:nvPr/>
        </p:nvPicPr>
        <p:blipFill>
          <a:blip r:embed="rId2" cstate="print"/>
          <a:srcRect/>
          <a:stretch>
            <a:fillRect/>
          </a:stretch>
        </p:blipFill>
        <p:spPr bwMode="auto">
          <a:xfrm>
            <a:off x="685800" y="533400"/>
            <a:ext cx="1885950" cy="1409700"/>
          </a:xfrm>
          <a:prstGeom prst="rect">
            <a:avLst/>
          </a:prstGeom>
          <a:noFill/>
        </p:spPr>
      </p:pic>
      <p:pic>
        <p:nvPicPr>
          <p:cNvPr id="29705" name="Picture 9" descr="th?id=I4724164052255592&amp;pid=1"/>
          <p:cNvPicPr>
            <a:picLocks noChangeAspect="1" noChangeArrowheads="1"/>
          </p:cNvPicPr>
          <p:nvPr/>
        </p:nvPicPr>
        <p:blipFill>
          <a:blip r:embed="rId3" cstate="print"/>
          <a:srcRect/>
          <a:stretch>
            <a:fillRect/>
          </a:stretch>
        </p:blipFill>
        <p:spPr bwMode="auto">
          <a:xfrm>
            <a:off x="3581400" y="533400"/>
            <a:ext cx="1685925" cy="1476375"/>
          </a:xfrm>
          <a:prstGeom prst="rect">
            <a:avLst/>
          </a:prstGeom>
          <a:noFill/>
        </p:spPr>
      </p:pic>
      <p:pic>
        <p:nvPicPr>
          <p:cNvPr id="29707" name="Picture 11" descr="th?id=I4912459696703299&amp;pid=1"/>
          <p:cNvPicPr>
            <a:picLocks noChangeAspect="1" noChangeArrowheads="1"/>
          </p:cNvPicPr>
          <p:nvPr/>
        </p:nvPicPr>
        <p:blipFill>
          <a:blip r:embed="rId4" cstate="print"/>
          <a:srcRect/>
          <a:stretch>
            <a:fillRect/>
          </a:stretch>
        </p:blipFill>
        <p:spPr bwMode="auto">
          <a:xfrm>
            <a:off x="6172200" y="609600"/>
            <a:ext cx="2390775" cy="1476375"/>
          </a:xfrm>
          <a:prstGeom prst="rect">
            <a:avLst/>
          </a:prstGeom>
          <a:noFill/>
        </p:spPr>
      </p:pic>
      <p:pic>
        <p:nvPicPr>
          <p:cNvPr id="29709" name="Picture 13" descr="th?id=I4842855457882281&amp;pid=1"/>
          <p:cNvPicPr>
            <a:picLocks noChangeAspect="1" noChangeArrowheads="1"/>
          </p:cNvPicPr>
          <p:nvPr/>
        </p:nvPicPr>
        <p:blipFill>
          <a:blip r:embed="rId5" cstate="print"/>
          <a:srcRect/>
          <a:stretch>
            <a:fillRect/>
          </a:stretch>
        </p:blipFill>
        <p:spPr bwMode="auto">
          <a:xfrm>
            <a:off x="990600" y="4495800"/>
            <a:ext cx="1123950" cy="1362075"/>
          </a:xfrm>
          <a:prstGeom prst="rect">
            <a:avLst/>
          </a:prstGeom>
          <a:noFill/>
        </p:spPr>
      </p:pic>
      <p:pic>
        <p:nvPicPr>
          <p:cNvPr id="29711" name="Picture 15" descr="th?id=I4925056841613690&amp;pid=1"/>
          <p:cNvPicPr>
            <a:picLocks noChangeAspect="1" noChangeArrowheads="1"/>
          </p:cNvPicPr>
          <p:nvPr/>
        </p:nvPicPr>
        <p:blipFill>
          <a:blip r:embed="rId6" cstate="print"/>
          <a:srcRect/>
          <a:stretch>
            <a:fillRect/>
          </a:stretch>
        </p:blipFill>
        <p:spPr bwMode="auto">
          <a:xfrm>
            <a:off x="3505200" y="4419600"/>
            <a:ext cx="2124075" cy="1371600"/>
          </a:xfrm>
          <a:prstGeom prst="rect">
            <a:avLst/>
          </a:prstGeom>
          <a:noFill/>
        </p:spPr>
      </p:pic>
      <p:pic>
        <p:nvPicPr>
          <p:cNvPr id="29713" name="Picture 17" descr="th?id=I5048352460833817&amp;pid=1"/>
          <p:cNvPicPr>
            <a:picLocks noChangeAspect="1" noChangeArrowheads="1"/>
          </p:cNvPicPr>
          <p:nvPr/>
        </p:nvPicPr>
        <p:blipFill>
          <a:blip r:embed="rId7" cstate="print"/>
          <a:srcRect/>
          <a:stretch>
            <a:fillRect/>
          </a:stretch>
        </p:blipFill>
        <p:spPr bwMode="auto">
          <a:xfrm>
            <a:off x="6934200" y="4419600"/>
            <a:ext cx="857250" cy="1409700"/>
          </a:xfrm>
          <a:prstGeom prst="rect">
            <a:avLst/>
          </a:prstGeom>
          <a:noFill/>
        </p:spPr>
      </p:pic>
      <p:sp>
        <p:nvSpPr>
          <p:cNvPr id="29714" name="Text Box 18"/>
          <p:cNvSpPr txBox="1">
            <a:spLocks noChangeArrowheads="1"/>
          </p:cNvSpPr>
          <p:nvPr/>
        </p:nvSpPr>
        <p:spPr bwMode="auto">
          <a:xfrm>
            <a:off x="685800" y="1981200"/>
            <a:ext cx="1828800" cy="400110"/>
          </a:xfrm>
          <a:prstGeom prst="rect">
            <a:avLst/>
          </a:prstGeom>
          <a:noFill/>
          <a:ln w="9525">
            <a:noFill/>
            <a:miter lim="800000"/>
            <a:headEnd/>
            <a:tailEnd/>
          </a:ln>
          <a:effectLst/>
        </p:spPr>
        <p:txBody>
          <a:bodyPr wrap="square">
            <a:spAutoFit/>
          </a:bodyPr>
          <a:lstStyle/>
          <a:p>
            <a:pPr algn="ctr">
              <a:spcBef>
                <a:spcPct val="50000"/>
              </a:spcBef>
            </a:pPr>
            <a:r>
              <a:rPr lang="en-US" sz="2000" b="1" dirty="0">
                <a:solidFill>
                  <a:schemeClr val="bg1"/>
                </a:solidFill>
              </a:rPr>
              <a:t>Plot</a:t>
            </a:r>
          </a:p>
        </p:txBody>
      </p:sp>
      <p:sp>
        <p:nvSpPr>
          <p:cNvPr id="29715" name="Text Box 19"/>
          <p:cNvSpPr txBox="1">
            <a:spLocks noChangeArrowheads="1"/>
          </p:cNvSpPr>
          <p:nvPr/>
        </p:nvSpPr>
        <p:spPr bwMode="auto">
          <a:xfrm>
            <a:off x="3581400" y="2057400"/>
            <a:ext cx="1828800" cy="400110"/>
          </a:xfrm>
          <a:prstGeom prst="rect">
            <a:avLst/>
          </a:prstGeom>
          <a:noFill/>
          <a:ln w="9525">
            <a:noFill/>
            <a:miter lim="800000"/>
            <a:headEnd/>
            <a:tailEnd/>
          </a:ln>
          <a:effectLst/>
        </p:spPr>
        <p:txBody>
          <a:bodyPr wrap="square">
            <a:spAutoFit/>
          </a:bodyPr>
          <a:lstStyle/>
          <a:p>
            <a:pPr algn="ctr">
              <a:spcBef>
                <a:spcPct val="50000"/>
              </a:spcBef>
            </a:pPr>
            <a:r>
              <a:rPr lang="en-US" sz="2000" b="1">
                <a:solidFill>
                  <a:schemeClr val="bg1"/>
                </a:solidFill>
              </a:rPr>
              <a:t>Setting</a:t>
            </a:r>
          </a:p>
        </p:txBody>
      </p:sp>
      <p:sp>
        <p:nvSpPr>
          <p:cNvPr id="29716" name="Text Box 20"/>
          <p:cNvSpPr txBox="1">
            <a:spLocks noChangeArrowheads="1"/>
          </p:cNvSpPr>
          <p:nvPr/>
        </p:nvSpPr>
        <p:spPr bwMode="auto">
          <a:xfrm>
            <a:off x="5638800" y="2057400"/>
            <a:ext cx="3570514" cy="400110"/>
          </a:xfrm>
          <a:prstGeom prst="rect">
            <a:avLst/>
          </a:prstGeom>
          <a:noFill/>
          <a:ln w="9525">
            <a:noFill/>
            <a:miter lim="800000"/>
            <a:headEnd/>
            <a:tailEnd/>
          </a:ln>
          <a:effectLst/>
        </p:spPr>
        <p:txBody>
          <a:bodyPr wrap="square">
            <a:spAutoFit/>
          </a:bodyPr>
          <a:lstStyle/>
          <a:p>
            <a:pPr algn="ctr">
              <a:spcBef>
                <a:spcPct val="50000"/>
              </a:spcBef>
            </a:pPr>
            <a:r>
              <a:rPr lang="en-US" sz="2000" b="1">
                <a:solidFill>
                  <a:schemeClr val="bg1"/>
                </a:solidFill>
              </a:rPr>
              <a:t>Character Development</a:t>
            </a:r>
          </a:p>
        </p:txBody>
      </p:sp>
      <p:sp>
        <p:nvSpPr>
          <p:cNvPr id="29717" name="Text Box 21"/>
          <p:cNvSpPr txBox="1">
            <a:spLocks noChangeArrowheads="1"/>
          </p:cNvSpPr>
          <p:nvPr/>
        </p:nvSpPr>
        <p:spPr bwMode="auto">
          <a:xfrm>
            <a:off x="380999" y="5943600"/>
            <a:ext cx="2177143" cy="400110"/>
          </a:xfrm>
          <a:prstGeom prst="rect">
            <a:avLst/>
          </a:prstGeom>
          <a:noFill/>
          <a:ln w="9525">
            <a:noFill/>
            <a:miter lim="800000"/>
            <a:headEnd/>
            <a:tailEnd/>
          </a:ln>
          <a:effectLst/>
        </p:spPr>
        <p:txBody>
          <a:bodyPr wrap="square">
            <a:spAutoFit/>
          </a:bodyPr>
          <a:lstStyle/>
          <a:p>
            <a:pPr algn="ctr">
              <a:spcBef>
                <a:spcPct val="50000"/>
              </a:spcBef>
            </a:pPr>
            <a:r>
              <a:rPr lang="en-US" sz="2000" b="1">
                <a:solidFill>
                  <a:schemeClr val="bg1"/>
                </a:solidFill>
              </a:rPr>
              <a:t>Comprehension</a:t>
            </a:r>
          </a:p>
        </p:txBody>
      </p:sp>
      <p:sp>
        <p:nvSpPr>
          <p:cNvPr id="29718" name="Text Box 22"/>
          <p:cNvSpPr txBox="1">
            <a:spLocks noChangeArrowheads="1"/>
          </p:cNvSpPr>
          <p:nvPr/>
        </p:nvSpPr>
        <p:spPr bwMode="auto">
          <a:xfrm>
            <a:off x="3657600" y="5867400"/>
            <a:ext cx="1828800" cy="400110"/>
          </a:xfrm>
          <a:prstGeom prst="rect">
            <a:avLst/>
          </a:prstGeom>
          <a:noFill/>
          <a:ln w="9525">
            <a:noFill/>
            <a:miter lim="800000"/>
            <a:headEnd/>
            <a:tailEnd/>
          </a:ln>
          <a:effectLst/>
        </p:spPr>
        <p:txBody>
          <a:bodyPr wrap="square">
            <a:spAutoFit/>
          </a:bodyPr>
          <a:lstStyle/>
          <a:p>
            <a:pPr algn="ctr">
              <a:spcBef>
                <a:spcPct val="50000"/>
              </a:spcBef>
            </a:pPr>
            <a:r>
              <a:rPr lang="en-US" sz="2000" b="1">
                <a:solidFill>
                  <a:schemeClr val="bg1"/>
                </a:solidFill>
              </a:rPr>
              <a:t>Vocabulary</a:t>
            </a:r>
          </a:p>
        </p:txBody>
      </p:sp>
      <p:sp>
        <p:nvSpPr>
          <p:cNvPr id="29719" name="Text Box 23"/>
          <p:cNvSpPr txBox="1">
            <a:spLocks noChangeArrowheads="1"/>
          </p:cNvSpPr>
          <p:nvPr/>
        </p:nvSpPr>
        <p:spPr bwMode="auto">
          <a:xfrm>
            <a:off x="6553200" y="5943600"/>
            <a:ext cx="1828800" cy="707886"/>
          </a:xfrm>
          <a:prstGeom prst="rect">
            <a:avLst/>
          </a:prstGeom>
          <a:noFill/>
          <a:ln w="9525">
            <a:noFill/>
            <a:miter lim="800000"/>
            <a:headEnd/>
            <a:tailEnd/>
          </a:ln>
          <a:effectLst/>
        </p:spPr>
        <p:txBody>
          <a:bodyPr wrap="square">
            <a:spAutoFit/>
          </a:bodyPr>
          <a:lstStyle/>
          <a:p>
            <a:pPr algn="ctr">
              <a:spcBef>
                <a:spcPct val="50000"/>
              </a:spcBef>
            </a:pPr>
            <a:r>
              <a:rPr lang="en-US" sz="2000" b="1">
                <a:solidFill>
                  <a:schemeClr val="bg1"/>
                </a:solidFill>
              </a:rPr>
              <a:t>“Digging” into the text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04800"/>
            <a:ext cx="7239000" cy="701040"/>
          </a:xfrm>
        </p:spPr>
        <p:txBody>
          <a:bodyPr>
            <a:noAutofit/>
          </a:bodyPr>
          <a:lstStyle/>
          <a:p>
            <a:pPr algn="ctr"/>
            <a:r>
              <a:rPr lang="en-US" sz="5400" dirty="0" smtClean="0"/>
              <a:t>Reading	</a:t>
            </a:r>
          </a:p>
        </p:txBody>
      </p:sp>
      <p:sp>
        <p:nvSpPr>
          <p:cNvPr id="17410" name="Content Placeholder 2"/>
          <p:cNvSpPr>
            <a:spLocks noGrp="1"/>
          </p:cNvSpPr>
          <p:nvPr>
            <p:ph idx="1"/>
          </p:nvPr>
        </p:nvSpPr>
        <p:spPr>
          <a:xfrm>
            <a:off x="304800" y="914400"/>
            <a:ext cx="7924800" cy="5257800"/>
          </a:xfrm>
        </p:spPr>
        <p:txBody>
          <a:bodyPr>
            <a:noAutofit/>
          </a:bodyPr>
          <a:lstStyle/>
          <a:p>
            <a:r>
              <a:rPr lang="en-US" sz="2800" b="1" dirty="0" smtClean="0"/>
              <a:t>Common Core Standards – </a:t>
            </a:r>
          </a:p>
          <a:p>
            <a:pPr lvl="1"/>
            <a:r>
              <a:rPr lang="en-US" sz="2800" b="1" dirty="0" smtClean="0"/>
              <a:t>“PROVE IT”</a:t>
            </a:r>
          </a:p>
          <a:p>
            <a:pPr lvl="1"/>
            <a:r>
              <a:rPr lang="en-US" sz="2800" b="1" dirty="0" smtClean="0"/>
              <a:t>dig deep (explain, evaluate, defend, analyze, …)</a:t>
            </a:r>
          </a:p>
          <a:p>
            <a:pPr lvl="1"/>
            <a:r>
              <a:rPr lang="en-US" sz="2800" b="1" dirty="0" smtClean="0"/>
              <a:t>look at writer’s technique</a:t>
            </a:r>
          </a:p>
          <a:p>
            <a:pPr lvl="1"/>
            <a:r>
              <a:rPr lang="en-US" sz="2800" b="1" dirty="0" smtClean="0"/>
              <a:t>focus on various genres including non-fiction</a:t>
            </a:r>
          </a:p>
          <a:p>
            <a:r>
              <a:rPr lang="en-US" sz="2800" b="1" dirty="0" smtClean="0"/>
              <a:t>Develop strong readers with a solid skill base to understand and retain varied types of literature</a:t>
            </a:r>
          </a:p>
          <a:p>
            <a:r>
              <a:rPr lang="en-US" sz="2800" b="1" dirty="0" smtClean="0"/>
              <a:t>Focus literary elements – plot, character development, theme, point of view,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fade">
                                      <p:cBhvr>
                                        <p:cTn id="10" dur="2000"/>
                                        <p:tgtEl>
                                          <p:spTgt spid="174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animEffect transition="in" filter="fade">
                                      <p:cBhvr>
                                        <p:cTn id="15" dur="2000"/>
                                        <p:tgtEl>
                                          <p:spTgt spid="174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Effect transition="in" filter="fade">
                                      <p:cBhvr>
                                        <p:cTn id="20" dur="2000"/>
                                        <p:tgtEl>
                                          <p:spTgt spid="174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10">
                                            <p:txEl>
                                              <p:pRg st="4" end="4"/>
                                            </p:txEl>
                                          </p:spTgt>
                                        </p:tgtEl>
                                        <p:attrNameLst>
                                          <p:attrName>style.visibility</p:attrName>
                                        </p:attrNameLst>
                                      </p:cBhvr>
                                      <p:to>
                                        <p:strVal val="visible"/>
                                      </p:to>
                                    </p:set>
                                    <p:animEffect transition="in" filter="fade">
                                      <p:cBhvr>
                                        <p:cTn id="25" dur="2000"/>
                                        <p:tgtEl>
                                          <p:spTgt spid="174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410">
                                            <p:txEl>
                                              <p:pRg st="5" end="5"/>
                                            </p:txEl>
                                          </p:spTgt>
                                        </p:tgtEl>
                                        <p:attrNameLst>
                                          <p:attrName>style.visibility</p:attrName>
                                        </p:attrNameLst>
                                      </p:cBhvr>
                                      <p:to>
                                        <p:strVal val="visible"/>
                                      </p:to>
                                    </p:set>
                                    <p:animEffect transition="in" filter="fade">
                                      <p:cBhvr>
                                        <p:cTn id="30" dur="2000"/>
                                        <p:tgtEl>
                                          <p:spTgt spid="174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410">
                                            <p:txEl>
                                              <p:pRg st="6" end="6"/>
                                            </p:txEl>
                                          </p:spTgt>
                                        </p:tgtEl>
                                        <p:attrNameLst>
                                          <p:attrName>style.visibility</p:attrName>
                                        </p:attrNameLst>
                                      </p:cBhvr>
                                      <p:to>
                                        <p:strVal val="visible"/>
                                      </p:to>
                                    </p:set>
                                    <p:animEffect transition="in" filter="fade">
                                      <p:cBhvr>
                                        <p:cTn id="35" dur="2000"/>
                                        <p:tgtEl>
                                          <p:spTgt spid="17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04800"/>
            <a:ext cx="7239000" cy="701040"/>
          </a:xfrm>
        </p:spPr>
        <p:txBody>
          <a:bodyPr>
            <a:noAutofit/>
          </a:bodyPr>
          <a:lstStyle/>
          <a:p>
            <a:pPr algn="ctr"/>
            <a:r>
              <a:rPr lang="en-US" sz="5400" dirty="0" smtClean="0"/>
              <a:t>Reading cont.</a:t>
            </a:r>
          </a:p>
        </p:txBody>
      </p:sp>
      <p:sp>
        <p:nvSpPr>
          <p:cNvPr id="3" name="Content Placeholder 2"/>
          <p:cNvSpPr>
            <a:spLocks noGrp="1"/>
          </p:cNvSpPr>
          <p:nvPr>
            <p:ph idx="1"/>
          </p:nvPr>
        </p:nvSpPr>
        <p:spPr>
          <a:xfrm>
            <a:off x="304800" y="990600"/>
            <a:ext cx="8229600" cy="5486400"/>
          </a:xfrm>
        </p:spPr>
        <p:txBody>
          <a:bodyPr rtlCol="0">
            <a:noAutofit/>
          </a:bodyPr>
          <a:lstStyle/>
          <a:p>
            <a:pPr fontAlgn="auto">
              <a:spcAft>
                <a:spcPts val="0"/>
              </a:spcAft>
              <a:buFont typeface="Arial" pitchFamily="34" charset="0"/>
              <a:buChar char="•"/>
              <a:defRPr/>
            </a:pPr>
            <a:r>
              <a:rPr lang="en-US" sz="2800" dirty="0" smtClean="0"/>
              <a:t>Materials</a:t>
            </a:r>
          </a:p>
          <a:p>
            <a:pPr lvl="1" fontAlgn="auto">
              <a:spcAft>
                <a:spcPts val="0"/>
              </a:spcAft>
              <a:buFont typeface="Arial" pitchFamily="34" charset="0"/>
              <a:buChar char="–"/>
              <a:defRPr/>
            </a:pPr>
            <a:r>
              <a:rPr lang="en-US" sz="2400" dirty="0" smtClean="0"/>
              <a:t>Harcourt			– McCall-</a:t>
            </a:r>
            <a:r>
              <a:rPr lang="en-US" sz="2400" dirty="0" err="1" smtClean="0"/>
              <a:t>Crabbs</a:t>
            </a:r>
            <a:r>
              <a:rPr lang="en-US" sz="2400" dirty="0" smtClean="0"/>
              <a:t> </a:t>
            </a:r>
          </a:p>
          <a:p>
            <a:pPr lvl="1" fontAlgn="auto">
              <a:spcAft>
                <a:spcPts val="0"/>
              </a:spcAft>
              <a:buFont typeface="Arial" pitchFamily="34" charset="0"/>
              <a:buChar char="–"/>
              <a:defRPr/>
            </a:pPr>
            <a:r>
              <a:rPr lang="en-US" sz="2400" dirty="0" smtClean="0"/>
              <a:t>Jr. Great Books		– Reading A-Z</a:t>
            </a:r>
          </a:p>
          <a:p>
            <a:pPr lvl="1" fontAlgn="auto">
              <a:spcAft>
                <a:spcPts val="0"/>
              </a:spcAft>
              <a:buFont typeface="Arial" pitchFamily="34" charset="0"/>
              <a:buChar char="–"/>
              <a:defRPr/>
            </a:pPr>
            <a:r>
              <a:rPr lang="en-US" sz="2400" dirty="0" smtClean="0"/>
              <a:t>literature studies</a:t>
            </a:r>
          </a:p>
          <a:p>
            <a:pPr fontAlgn="auto">
              <a:spcAft>
                <a:spcPts val="0"/>
              </a:spcAft>
              <a:buFont typeface="Arial" pitchFamily="34" charset="0"/>
              <a:buChar char="•"/>
              <a:defRPr/>
            </a:pPr>
            <a:r>
              <a:rPr lang="en-US" sz="2800" dirty="0" smtClean="0"/>
              <a:t>Class library – open to all sixth graders</a:t>
            </a:r>
          </a:p>
          <a:p>
            <a:pPr lvl="1" fontAlgn="auto">
              <a:spcAft>
                <a:spcPts val="0"/>
              </a:spcAft>
              <a:buFont typeface="Arial" pitchFamily="34" charset="0"/>
              <a:buChar char="–"/>
              <a:defRPr/>
            </a:pPr>
            <a:r>
              <a:rPr lang="en-US" sz="2400" dirty="0" smtClean="0"/>
              <a:t>book orders help fill shelves </a:t>
            </a:r>
          </a:p>
          <a:p>
            <a:pPr lvl="1" fontAlgn="auto">
              <a:spcAft>
                <a:spcPts val="0"/>
              </a:spcAft>
              <a:buFont typeface="Arial" pitchFamily="34" charset="0"/>
              <a:buChar char="–"/>
              <a:defRPr/>
            </a:pPr>
            <a:r>
              <a:rPr lang="en-US" sz="2400" dirty="0" smtClean="0"/>
              <a:t>donations of books or money to purchase books are welcomed </a:t>
            </a:r>
          </a:p>
          <a:p>
            <a:pPr fontAlgn="auto">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5400" dirty="0" smtClean="0"/>
              <a:t>Choosing a Book</a:t>
            </a:r>
            <a:endParaRPr lang="en-US" sz="5400" dirty="0"/>
          </a:p>
        </p:txBody>
      </p:sp>
      <p:sp>
        <p:nvSpPr>
          <p:cNvPr id="3" name="Content Placeholder 2"/>
          <p:cNvSpPr>
            <a:spLocks noGrp="1"/>
          </p:cNvSpPr>
          <p:nvPr>
            <p:ph idx="1"/>
          </p:nvPr>
        </p:nvSpPr>
        <p:spPr>
          <a:xfrm>
            <a:off x="457200" y="1295400"/>
            <a:ext cx="7239000" cy="4846320"/>
          </a:xfrm>
        </p:spPr>
        <p:txBody>
          <a:bodyPr/>
          <a:lstStyle/>
          <a:p>
            <a:r>
              <a:rPr lang="en-US" dirty="0" err="1" smtClean="0"/>
              <a:t>Lexile</a:t>
            </a:r>
            <a:r>
              <a:rPr lang="en-US" dirty="0" smtClean="0"/>
              <a:t> numbers rate the difficulty or reading level of a book.</a:t>
            </a:r>
          </a:p>
          <a:p>
            <a:r>
              <a:rPr lang="en-US" dirty="0" smtClean="0"/>
              <a:t>6</a:t>
            </a:r>
            <a:r>
              <a:rPr lang="en-US" baseline="30000" dirty="0" smtClean="0"/>
              <a:t>th</a:t>
            </a:r>
            <a:r>
              <a:rPr lang="en-US" dirty="0" smtClean="0"/>
              <a:t> range is 850 – 1000</a:t>
            </a:r>
          </a:p>
          <a:p>
            <a:pPr lvl="1"/>
            <a:r>
              <a:rPr lang="en-US" dirty="0" smtClean="0"/>
              <a:t>Most reading should be in this range or higher.</a:t>
            </a:r>
          </a:p>
          <a:p>
            <a:r>
              <a:rPr lang="en-US" dirty="0" smtClean="0"/>
              <a:t>Most books on Scholastic                           are rated.</a:t>
            </a:r>
          </a:p>
          <a:p>
            <a:r>
              <a:rPr lang="en-US" dirty="0" smtClean="0"/>
              <a:t>Check other books at                www.lexile.com</a:t>
            </a:r>
          </a:p>
        </p:txBody>
      </p:sp>
      <p:pic>
        <p:nvPicPr>
          <p:cNvPr id="4" name="Picture 3"/>
          <p:cNvPicPr>
            <a:picLocks noChangeAspect="1" noChangeArrowheads="1"/>
          </p:cNvPicPr>
          <p:nvPr/>
        </p:nvPicPr>
        <p:blipFill>
          <a:blip r:embed="rId2" cstate="print"/>
          <a:srcRect l="17857" t="11111" r="17857" b="19048"/>
          <a:stretch>
            <a:fillRect/>
          </a:stretch>
        </p:blipFill>
        <p:spPr bwMode="auto">
          <a:xfrm rot="5400000">
            <a:off x="4471555" y="3446318"/>
            <a:ext cx="3553692" cy="2895601"/>
          </a:xfrm>
          <a:prstGeom prst="rect">
            <a:avLst/>
          </a:prstGeom>
          <a:noFill/>
          <a:ln w="9525">
            <a:noFill/>
            <a:miter lim="800000"/>
            <a:headEnd/>
            <a:tailEnd/>
          </a:ln>
          <a:effectLst/>
        </p:spPr>
      </p:pic>
      <p:sp>
        <p:nvSpPr>
          <p:cNvPr id="5" name="Oval 4"/>
          <p:cNvSpPr/>
          <p:nvPr/>
        </p:nvSpPr>
        <p:spPr>
          <a:xfrm>
            <a:off x="4724400" y="6400800"/>
            <a:ext cx="1066800" cy="3048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91000" y="3429000"/>
            <a:ext cx="838200" cy="297180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slide(fromBottom)">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2324</TotalTime>
  <Words>1277</Words>
  <Application>Microsoft Office PowerPoint</Application>
  <PresentationFormat>On-screen Show (4:3)</PresentationFormat>
  <Paragraphs>250</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Opulent</vt:lpstr>
      <vt:lpstr>Sixth Grade Curriculum Night</vt:lpstr>
      <vt:lpstr>Weekly Folder</vt:lpstr>
      <vt:lpstr>Behavior Cards</vt:lpstr>
      <vt:lpstr>Common Core Standards</vt:lpstr>
      <vt:lpstr>Continuous Classroom Improvement (CCI)</vt:lpstr>
      <vt:lpstr>Reading with Mr. Caccavale</vt:lpstr>
      <vt:lpstr>Reading </vt:lpstr>
      <vt:lpstr>Reading cont.</vt:lpstr>
      <vt:lpstr>Choosing a Book</vt:lpstr>
      <vt:lpstr>Reading Grades</vt:lpstr>
      <vt:lpstr>Science with Mrs. Stafford</vt:lpstr>
      <vt:lpstr>Slide 12</vt:lpstr>
      <vt:lpstr>Year at a Glance 2 Units</vt:lpstr>
      <vt:lpstr>Water and Weather</vt:lpstr>
      <vt:lpstr>Diversity of Life</vt:lpstr>
      <vt:lpstr>During Each Topic </vt:lpstr>
      <vt:lpstr>Grading</vt:lpstr>
      <vt:lpstr>Other Information:</vt:lpstr>
      <vt:lpstr>Science Fair </vt:lpstr>
      <vt:lpstr> Sixth Grade Writing Curriculum</vt:lpstr>
      <vt:lpstr>Common Core: 3 Types of Writing</vt:lpstr>
      <vt:lpstr>Common Core cont.</vt:lpstr>
      <vt:lpstr>The Writing Process</vt:lpstr>
      <vt:lpstr>Writing Projects</vt:lpstr>
      <vt:lpstr>Write from the Beginning </vt:lpstr>
      <vt:lpstr>Language</vt:lpstr>
      <vt:lpstr>Social Studies</vt:lpstr>
      <vt:lpstr>Civilizations to be studied</vt:lpstr>
      <vt:lpstr>Projects</vt:lpstr>
      <vt:lpstr>Interactive Student Notebooks</vt:lpstr>
      <vt:lpstr>Grades</vt:lpstr>
      <vt:lpstr>Sixth Grade Math  Mr. Gooding</vt:lpstr>
      <vt:lpstr>Important Things to Know</vt:lpstr>
      <vt:lpstr>Different Approach for Teaching</vt:lpstr>
      <vt:lpstr>Math Grade Weighting</vt:lpstr>
      <vt:lpstr>Clicker!</vt:lpstr>
      <vt:lpstr>Clickers in  use!</vt:lpstr>
      <vt:lpstr>Community Boards and Consensus!</vt:lpstr>
      <vt:lpstr>More Consensus work!</vt:lpstr>
      <vt:lpstr>Clicker Results Analyzed!</vt:lpstr>
      <vt:lpstr>Class-work and Stecking!</vt:lpstr>
      <vt:lpstr>Small Group Session  during  Class-work!</vt:lpstr>
      <vt:lpstr>Clickers, Community Boards, Consensus, Stecking, and Small Group…..Machine!</vt:lpstr>
      <vt:lpstr>Other</vt:lpstr>
    </vt:vector>
  </TitlesOfParts>
  <Company>Deer Valley 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Sixth Grade Curriculum Night</dc:title>
  <dc:creator>%FULLNAME%</dc:creator>
  <cp:lastModifiedBy>%FULLNAME%</cp:lastModifiedBy>
  <cp:revision>76</cp:revision>
  <dcterms:created xsi:type="dcterms:W3CDTF">2012-08-17T04:59:12Z</dcterms:created>
  <dcterms:modified xsi:type="dcterms:W3CDTF">2013-08-19T23:33:19Z</dcterms:modified>
</cp:coreProperties>
</file>