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handoutMasterIdLst>
    <p:handoutMasterId r:id="rId50"/>
  </p:handoutMasterIdLst>
  <p:sldIdLst>
    <p:sldId id="271" r:id="rId2"/>
    <p:sldId id="272" r:id="rId3"/>
    <p:sldId id="273" r:id="rId4"/>
    <p:sldId id="262" r:id="rId5"/>
    <p:sldId id="263" r:id="rId6"/>
    <p:sldId id="264" r:id="rId7"/>
    <p:sldId id="265" r:id="rId8"/>
    <p:sldId id="266" r:id="rId9"/>
    <p:sldId id="267" r:id="rId10"/>
    <p:sldId id="314" r:id="rId11"/>
    <p:sldId id="315" r:id="rId12"/>
    <p:sldId id="316" r:id="rId13"/>
    <p:sldId id="317" r:id="rId14"/>
    <p:sldId id="275" r:id="rId15"/>
    <p:sldId id="318" r:id="rId16"/>
    <p:sldId id="278" r:id="rId17"/>
    <p:sldId id="319" r:id="rId18"/>
    <p:sldId id="283" r:id="rId19"/>
    <p:sldId id="286" r:id="rId20"/>
    <p:sldId id="320" r:id="rId21"/>
    <p:sldId id="321" r:id="rId22"/>
    <p:sldId id="322" r:id="rId23"/>
    <p:sldId id="293" r:id="rId24"/>
    <p:sldId id="324" r:id="rId25"/>
    <p:sldId id="325" r:id="rId26"/>
    <p:sldId id="296" r:id="rId27"/>
    <p:sldId id="326" r:id="rId28"/>
    <p:sldId id="298" r:id="rId29"/>
    <p:sldId id="338" r:id="rId30"/>
    <p:sldId id="339" r:id="rId31"/>
    <p:sldId id="323" r:id="rId32"/>
    <p:sldId id="327" r:id="rId33"/>
    <p:sldId id="301" r:id="rId34"/>
    <p:sldId id="341" r:id="rId35"/>
    <p:sldId id="328" r:id="rId36"/>
    <p:sldId id="329" r:id="rId37"/>
    <p:sldId id="330" r:id="rId38"/>
    <p:sldId id="331" r:id="rId39"/>
    <p:sldId id="332" r:id="rId40"/>
    <p:sldId id="334" r:id="rId41"/>
    <p:sldId id="342" r:id="rId42"/>
    <p:sldId id="335" r:id="rId43"/>
    <p:sldId id="303" r:id="rId44"/>
    <p:sldId id="309" r:id="rId45"/>
    <p:sldId id="310" r:id="rId46"/>
    <p:sldId id="336" r:id="rId47"/>
    <p:sldId id="337" r:id="rId48"/>
  </p:sldIdLst>
  <p:sldSz cx="9144000" cy="6858000" type="screen4x3"/>
  <p:notesSz cx="6858000" cy="9077325"/>
  <p:defaultTextStyle>
    <a:defPPr>
      <a:defRPr lang="en-US"/>
    </a:defPPr>
    <a:lvl1pPr algn="l" rtl="0" fontAlgn="base">
      <a:spcBef>
        <a:spcPct val="0"/>
      </a:spcBef>
      <a:spcAft>
        <a:spcPct val="0"/>
      </a:spcAft>
      <a:defRPr sz="5000" kern="1200">
        <a:solidFill>
          <a:schemeClr val="tx1"/>
        </a:solidFill>
        <a:latin typeface="Kristen ITC" pitchFamily="66" charset="0"/>
        <a:ea typeface="+mn-ea"/>
        <a:cs typeface="+mn-cs"/>
      </a:defRPr>
    </a:lvl1pPr>
    <a:lvl2pPr marL="457200" algn="l" rtl="0" fontAlgn="base">
      <a:spcBef>
        <a:spcPct val="0"/>
      </a:spcBef>
      <a:spcAft>
        <a:spcPct val="0"/>
      </a:spcAft>
      <a:defRPr sz="5000" kern="1200">
        <a:solidFill>
          <a:schemeClr val="tx1"/>
        </a:solidFill>
        <a:latin typeface="Kristen ITC" pitchFamily="66" charset="0"/>
        <a:ea typeface="+mn-ea"/>
        <a:cs typeface="+mn-cs"/>
      </a:defRPr>
    </a:lvl2pPr>
    <a:lvl3pPr marL="914400" algn="l" rtl="0" fontAlgn="base">
      <a:spcBef>
        <a:spcPct val="0"/>
      </a:spcBef>
      <a:spcAft>
        <a:spcPct val="0"/>
      </a:spcAft>
      <a:defRPr sz="5000" kern="1200">
        <a:solidFill>
          <a:schemeClr val="tx1"/>
        </a:solidFill>
        <a:latin typeface="Kristen ITC" pitchFamily="66" charset="0"/>
        <a:ea typeface="+mn-ea"/>
        <a:cs typeface="+mn-cs"/>
      </a:defRPr>
    </a:lvl3pPr>
    <a:lvl4pPr marL="1371600" algn="l" rtl="0" fontAlgn="base">
      <a:spcBef>
        <a:spcPct val="0"/>
      </a:spcBef>
      <a:spcAft>
        <a:spcPct val="0"/>
      </a:spcAft>
      <a:defRPr sz="5000" kern="1200">
        <a:solidFill>
          <a:schemeClr val="tx1"/>
        </a:solidFill>
        <a:latin typeface="Kristen ITC" pitchFamily="66" charset="0"/>
        <a:ea typeface="+mn-ea"/>
        <a:cs typeface="+mn-cs"/>
      </a:defRPr>
    </a:lvl4pPr>
    <a:lvl5pPr marL="1828800" algn="l" rtl="0" fontAlgn="base">
      <a:spcBef>
        <a:spcPct val="0"/>
      </a:spcBef>
      <a:spcAft>
        <a:spcPct val="0"/>
      </a:spcAft>
      <a:defRPr sz="5000" kern="1200">
        <a:solidFill>
          <a:schemeClr val="tx1"/>
        </a:solidFill>
        <a:latin typeface="Kristen ITC" pitchFamily="66" charset="0"/>
        <a:ea typeface="+mn-ea"/>
        <a:cs typeface="+mn-cs"/>
      </a:defRPr>
    </a:lvl5pPr>
    <a:lvl6pPr marL="2286000" algn="l" defTabSz="914400" rtl="0" eaLnBrk="1" latinLnBrk="0" hangingPunct="1">
      <a:defRPr sz="5000" kern="1200">
        <a:solidFill>
          <a:schemeClr val="tx1"/>
        </a:solidFill>
        <a:latin typeface="Kristen ITC" pitchFamily="66" charset="0"/>
        <a:ea typeface="+mn-ea"/>
        <a:cs typeface="+mn-cs"/>
      </a:defRPr>
    </a:lvl6pPr>
    <a:lvl7pPr marL="2743200" algn="l" defTabSz="914400" rtl="0" eaLnBrk="1" latinLnBrk="0" hangingPunct="1">
      <a:defRPr sz="5000" kern="1200">
        <a:solidFill>
          <a:schemeClr val="tx1"/>
        </a:solidFill>
        <a:latin typeface="Kristen ITC" pitchFamily="66" charset="0"/>
        <a:ea typeface="+mn-ea"/>
        <a:cs typeface="+mn-cs"/>
      </a:defRPr>
    </a:lvl7pPr>
    <a:lvl8pPr marL="3200400" algn="l" defTabSz="914400" rtl="0" eaLnBrk="1" latinLnBrk="0" hangingPunct="1">
      <a:defRPr sz="5000" kern="1200">
        <a:solidFill>
          <a:schemeClr val="tx1"/>
        </a:solidFill>
        <a:latin typeface="Kristen ITC" pitchFamily="66" charset="0"/>
        <a:ea typeface="+mn-ea"/>
        <a:cs typeface="+mn-cs"/>
      </a:defRPr>
    </a:lvl8pPr>
    <a:lvl9pPr marL="3657600" algn="l" defTabSz="914400" rtl="0" eaLnBrk="1" latinLnBrk="0" hangingPunct="1">
      <a:defRPr sz="5000" kern="1200">
        <a:solidFill>
          <a:schemeClr val="tx1"/>
        </a:solidFill>
        <a:latin typeface="Kristen ITC"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CCFF"/>
    <a:srgbClr val="0066CC"/>
    <a:srgbClr val="000099"/>
    <a:srgbClr val="0000FF"/>
    <a:srgbClr val="3366CC"/>
    <a:srgbClr val="99CCFF"/>
    <a:srgbClr val="3366FF"/>
    <a:srgbClr val="00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72" d="100"/>
          <a:sy n="72" d="100"/>
        </p:scale>
        <p:origin x="4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1443"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61444"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61445"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BEBA5D0-09CB-4425-9B1E-5BDF1ED71A96}" type="slidenum">
              <a:rPr lang="en-US"/>
              <a:pPr/>
              <a:t>‹#›</a:t>
            </a:fld>
            <a:endParaRPr lang="en-US"/>
          </a:p>
        </p:txBody>
      </p:sp>
    </p:spTree>
    <p:extLst>
      <p:ext uri="{BB962C8B-B14F-4D97-AF65-F5344CB8AC3E}">
        <p14:creationId xmlns:p14="http://schemas.microsoft.com/office/powerpoint/2010/main" val="276825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32B959A3-D0EB-4674-936E-7854025E28F2}" type="datetimeFigureOut">
              <a:rPr lang="en-US" smtClean="0"/>
              <a:pPr/>
              <a:t>5/9/2014</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650"/>
            <a:ext cx="5486400" cy="40846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713"/>
            <a:ext cx="2971800" cy="454025"/>
          </a:xfrm>
          <a:prstGeom prst="rect">
            <a:avLst/>
          </a:prstGeom>
        </p:spPr>
        <p:txBody>
          <a:bodyPr vert="horz" lIns="91440" tIns="45720" rIns="91440" bIns="45720" rtlCol="0" anchor="b"/>
          <a:lstStyle>
            <a:lvl1pPr algn="r">
              <a:defRPr sz="1200"/>
            </a:lvl1pPr>
          </a:lstStyle>
          <a:p>
            <a:fld id="{FD14656A-37E6-4D24-97F9-92F1E1D244CB}" type="slidenum">
              <a:rPr lang="en-US" smtClean="0"/>
              <a:pPr/>
              <a:t>‹#›</a:t>
            </a:fld>
            <a:endParaRPr lang="en-US"/>
          </a:p>
        </p:txBody>
      </p:sp>
    </p:spTree>
    <p:extLst>
      <p:ext uri="{BB962C8B-B14F-4D97-AF65-F5344CB8AC3E}">
        <p14:creationId xmlns:p14="http://schemas.microsoft.com/office/powerpoint/2010/main" val="351633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ideas on interactive white board, blackboard</a:t>
            </a:r>
            <a:r>
              <a:rPr lang="en-US" baseline="0" dirty="0" smtClean="0"/>
              <a:t> or transparency.</a:t>
            </a:r>
            <a:endParaRPr lang="en-US" dirty="0"/>
          </a:p>
        </p:txBody>
      </p:sp>
      <p:sp>
        <p:nvSpPr>
          <p:cNvPr id="4" name="Slide Number Placeholder 3"/>
          <p:cNvSpPr>
            <a:spLocks noGrp="1"/>
          </p:cNvSpPr>
          <p:nvPr>
            <p:ph type="sldNum" sz="quarter" idx="10"/>
          </p:nvPr>
        </p:nvSpPr>
        <p:spPr/>
        <p:txBody>
          <a:bodyPr/>
          <a:lstStyle/>
          <a:p>
            <a:fld id="{FD14656A-37E6-4D24-97F9-92F1E1D244CB}" type="slidenum">
              <a:rPr lang="en-US" smtClean="0"/>
              <a:pPr/>
              <a:t>5</a:t>
            </a:fld>
            <a:endParaRPr lang="en-US"/>
          </a:p>
        </p:txBody>
      </p:sp>
    </p:spTree>
    <p:extLst>
      <p:ext uri="{BB962C8B-B14F-4D97-AF65-F5344CB8AC3E}">
        <p14:creationId xmlns:p14="http://schemas.microsoft.com/office/powerpoint/2010/main" val="94811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390A25-E6E6-4EBB-86B3-C242066DEC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433668-93D6-4C7F-B250-F1B1848203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F949C1-4707-4D80-826D-873B000C412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64920B-D9E6-4AD8-A118-564F346158C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3C6382-99C2-4C8D-AE86-54F4F822FC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22D074-6F13-4CE6-AD35-6AF9837159E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53533B-030E-46B6-81E8-1578383914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6BC39D-DB4B-401B-BB9B-42485B9578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EB043A-FFC8-4854-A614-A71288A290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1E7254-348D-47BA-A9A1-7E5F326F2B4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E1DEC-CB51-4F0D-B760-1B8E6936F1E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5000"/>
            <a:lum/>
          </a:blip>
          <a:srcRect/>
          <a:stretch>
            <a:fillRect t="-25000" b="-25000"/>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39A5B19-C39D-4FDE-A110-081FAC3D7D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eoearth.org/article/Pla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oearth.org/article/Oxygen" TargetMode="External"/><Relationship Id="rId2" Type="http://schemas.openxmlformats.org/officeDocument/2006/relationships/hyperlink" Target="http://www.eol.org/article/Carbon_dioxi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www.youtube.com/watch?v=IlmgFYmbAU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85800"/>
            <a:ext cx="8229600" cy="3429000"/>
          </a:xfrm>
        </p:spPr>
        <p:txBody>
          <a:bodyPr>
            <a:normAutofit fontScale="90000"/>
          </a:bodyPr>
          <a:lstStyle/>
          <a:p>
            <a:r>
              <a:rPr lang="en-US" sz="5500" dirty="0" smtClean="0"/>
              <a:t/>
            </a:r>
            <a:br>
              <a:rPr lang="en-US" sz="5500" dirty="0" smtClean="0"/>
            </a:br>
            <a:r>
              <a:rPr lang="en-US" sz="5500" dirty="0" smtClean="0"/>
              <a:t/>
            </a:r>
            <a:br>
              <a:rPr lang="en-US" sz="5500" dirty="0" smtClean="0"/>
            </a:br>
            <a:r>
              <a:rPr lang="en-US" sz="67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Maiandra GD" pitchFamily="34" charset="0"/>
              </a:rPr>
              <a:t>Investigation 6</a:t>
            </a:r>
            <a:r>
              <a:rPr lang="en-US" sz="5500" dirty="0" smtClean="0"/>
              <a:t/>
            </a:r>
            <a:br>
              <a:rPr lang="en-US" sz="5500" dirty="0" smtClean="0"/>
            </a:br>
            <a:r>
              <a:rPr lang="en-US" sz="5500" dirty="0" smtClean="0"/>
              <a:t/>
            </a:r>
            <a:br>
              <a:rPr lang="en-US" sz="5500" dirty="0" smtClean="0"/>
            </a:br>
            <a:r>
              <a:rPr lang="en-US" sz="8900" b="1" dirty="0" smtClean="0">
                <a:ln w="28575">
                  <a:solidFill>
                    <a:schemeClr val="tx1"/>
                  </a:solidFill>
                </a:ln>
                <a:solidFill>
                  <a:srgbClr val="0070C0"/>
                </a:solidFill>
                <a:latin typeface="Maiandra GD" pitchFamily="34" charset="0"/>
              </a:rPr>
              <a:t>T</a:t>
            </a:r>
            <a:r>
              <a:rPr lang="en-US" sz="8900" b="1" dirty="0" smtClean="0">
                <a:ln w="28575">
                  <a:solidFill>
                    <a:schemeClr val="tx1"/>
                  </a:solidFill>
                </a:ln>
                <a:solidFill>
                  <a:srgbClr val="00B0F0"/>
                </a:solidFill>
                <a:latin typeface="Maiandra GD" pitchFamily="34" charset="0"/>
              </a:rPr>
              <a:t>r</a:t>
            </a:r>
            <a:r>
              <a:rPr lang="en-US" sz="8900" b="1" dirty="0" smtClean="0">
                <a:ln w="28575">
                  <a:solidFill>
                    <a:schemeClr val="tx1"/>
                  </a:solidFill>
                </a:ln>
                <a:solidFill>
                  <a:srgbClr val="000099"/>
                </a:solidFill>
                <a:latin typeface="Maiandra GD" pitchFamily="34" charset="0"/>
              </a:rPr>
              <a:t>a</a:t>
            </a:r>
            <a:r>
              <a:rPr lang="en-US" sz="8900" b="1" dirty="0" smtClean="0">
                <a:ln w="28575">
                  <a:solidFill>
                    <a:schemeClr val="tx1"/>
                  </a:solidFill>
                </a:ln>
                <a:solidFill>
                  <a:srgbClr val="00FFFF"/>
                </a:solidFill>
                <a:latin typeface="Maiandra GD" pitchFamily="34" charset="0"/>
              </a:rPr>
              <a:t>n</a:t>
            </a:r>
            <a:r>
              <a:rPr lang="en-US" sz="8900" b="1" dirty="0" smtClean="0">
                <a:ln w="28575">
                  <a:solidFill>
                    <a:schemeClr val="tx1"/>
                  </a:solidFill>
                </a:ln>
                <a:solidFill>
                  <a:schemeClr val="accent5">
                    <a:lumMod val="75000"/>
                  </a:schemeClr>
                </a:solidFill>
                <a:latin typeface="Maiandra GD" pitchFamily="34" charset="0"/>
              </a:rPr>
              <a:t>s</a:t>
            </a:r>
            <a:r>
              <a:rPr lang="en-US" sz="8900" b="1" dirty="0" smtClean="0">
                <a:ln w="28575">
                  <a:solidFill>
                    <a:schemeClr val="tx1"/>
                  </a:solidFill>
                </a:ln>
                <a:solidFill>
                  <a:srgbClr val="3366FF"/>
                </a:solidFill>
                <a:latin typeface="Maiandra GD" pitchFamily="34" charset="0"/>
              </a:rPr>
              <a:t>p</a:t>
            </a:r>
            <a:r>
              <a:rPr lang="en-US" sz="8900" b="1" dirty="0" smtClean="0">
                <a:ln w="28575">
                  <a:solidFill>
                    <a:schemeClr val="tx1"/>
                  </a:solidFill>
                </a:ln>
                <a:solidFill>
                  <a:srgbClr val="99CCFF"/>
                </a:solidFill>
                <a:latin typeface="Maiandra GD" pitchFamily="34" charset="0"/>
              </a:rPr>
              <a:t>i</a:t>
            </a:r>
            <a:r>
              <a:rPr lang="en-US" sz="8900" b="1" dirty="0" smtClean="0">
                <a:ln w="28575">
                  <a:solidFill>
                    <a:schemeClr val="tx1"/>
                  </a:solidFill>
                </a:ln>
                <a:solidFill>
                  <a:srgbClr val="3366CC"/>
                </a:solidFill>
                <a:latin typeface="Maiandra GD" pitchFamily="34" charset="0"/>
              </a:rPr>
              <a:t>r</a:t>
            </a:r>
            <a:r>
              <a:rPr lang="en-US" sz="8900" b="1" dirty="0" smtClean="0">
                <a:ln w="28575">
                  <a:solidFill>
                    <a:schemeClr val="tx1"/>
                  </a:solidFill>
                </a:ln>
                <a:solidFill>
                  <a:srgbClr val="0000FF"/>
                </a:solidFill>
                <a:latin typeface="Maiandra GD" pitchFamily="34" charset="0"/>
              </a:rPr>
              <a:t>a</a:t>
            </a:r>
            <a:r>
              <a:rPr lang="en-US" sz="8900" b="1" dirty="0" smtClean="0">
                <a:ln w="28575">
                  <a:solidFill>
                    <a:schemeClr val="tx1"/>
                  </a:solidFill>
                </a:ln>
                <a:solidFill>
                  <a:srgbClr val="000099"/>
                </a:solidFill>
                <a:latin typeface="Maiandra GD" pitchFamily="34" charset="0"/>
              </a:rPr>
              <a:t>t</a:t>
            </a:r>
            <a:r>
              <a:rPr lang="en-US" sz="8900" b="1" dirty="0" smtClean="0">
                <a:ln w="28575">
                  <a:solidFill>
                    <a:schemeClr val="tx1"/>
                  </a:solidFill>
                </a:ln>
                <a:solidFill>
                  <a:srgbClr val="0066CC"/>
                </a:solidFill>
                <a:latin typeface="Maiandra GD" pitchFamily="34" charset="0"/>
              </a:rPr>
              <a:t>i</a:t>
            </a:r>
            <a:r>
              <a:rPr lang="en-US" sz="8900" b="1" dirty="0" smtClean="0">
                <a:ln w="28575">
                  <a:solidFill>
                    <a:schemeClr val="tx1"/>
                  </a:solidFill>
                </a:ln>
                <a:solidFill>
                  <a:srgbClr val="00CCFF"/>
                </a:solidFill>
                <a:latin typeface="Maiandra GD" pitchFamily="34" charset="0"/>
              </a:rPr>
              <a:t>o</a:t>
            </a:r>
            <a:r>
              <a:rPr lang="en-US" sz="8900" b="1" dirty="0" smtClean="0">
                <a:ln w="28575">
                  <a:solidFill>
                    <a:schemeClr val="tx1"/>
                  </a:solidFill>
                </a:ln>
                <a:solidFill>
                  <a:srgbClr val="0033CC"/>
                </a:solidFill>
                <a:latin typeface="Maiandra GD" pitchFamily="34" charset="0"/>
              </a:rPr>
              <a:t>n</a:t>
            </a:r>
            <a:r>
              <a:rPr lang="en-US" sz="5500" dirty="0" smtClean="0"/>
              <a:t/>
            </a:r>
            <a:br>
              <a:rPr lang="en-US" sz="5500" dirty="0" smtClean="0"/>
            </a:br>
            <a:r>
              <a:rPr lang="en-US" sz="5500" dirty="0" smtClean="0"/>
              <a:t/>
            </a:r>
            <a:br>
              <a:rPr lang="en-US" sz="5500" dirty="0" smtClean="0"/>
            </a:br>
            <a:r>
              <a:rPr lang="en-US" sz="5500" dirty="0"/>
              <a:t/>
            </a:r>
            <a:br>
              <a:rPr lang="en-US" sz="5500" dirty="0"/>
            </a:br>
            <a:endParaRPr lang="en-US" sz="5500" dirty="0"/>
          </a:p>
        </p:txBody>
      </p:sp>
      <p:pic>
        <p:nvPicPr>
          <p:cNvPr id="55298" name="Picture 2" descr="http://www.fossweb.com/modulesMS/kit_multimedia/DiversityofLife/organismdatabase/oimages/pgoak1.jpg"/>
          <p:cNvPicPr>
            <a:picLocks noChangeAspect="1" noChangeArrowheads="1"/>
          </p:cNvPicPr>
          <p:nvPr/>
        </p:nvPicPr>
        <p:blipFill>
          <a:blip r:embed="rId2" cstate="print"/>
          <a:srcRect/>
          <a:stretch>
            <a:fillRect/>
          </a:stretch>
        </p:blipFill>
        <p:spPr bwMode="auto">
          <a:xfrm>
            <a:off x="2514600" y="3581019"/>
            <a:ext cx="4800600" cy="32044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EXPERIMENTS</a:t>
            </a:r>
            <a:endParaRPr lang="en-US" dirty="0"/>
          </a:p>
        </p:txBody>
      </p:sp>
      <p:sp>
        <p:nvSpPr>
          <p:cNvPr id="3" name="Content Placeholder 2"/>
          <p:cNvSpPr>
            <a:spLocks noGrp="1"/>
          </p:cNvSpPr>
          <p:nvPr>
            <p:ph idx="1"/>
          </p:nvPr>
        </p:nvSpPr>
        <p:spPr>
          <a:xfrm>
            <a:off x="0" y="1447800"/>
            <a:ext cx="9144000" cy="5181600"/>
          </a:xfrm>
        </p:spPr>
        <p:txBody>
          <a:bodyPr/>
          <a:lstStyle/>
          <a:p>
            <a:pPr>
              <a:buNone/>
            </a:pPr>
            <a:r>
              <a:rPr lang="en-US" dirty="0" smtClean="0"/>
              <a:t>	In our celery investigation one possible explanation for missing water is that it evaporated. To find out if this is true, the investigator measures equal amounts of water into two vials and then puts a stalk of celery in </a:t>
            </a:r>
            <a:r>
              <a:rPr lang="en-US" b="1" dirty="0" smtClean="0"/>
              <a:t>only one</a:t>
            </a:r>
            <a:r>
              <a:rPr lang="en-US" dirty="0" smtClean="0"/>
              <a:t> of them. The vial with the celery is the experimental group, and the one with no celery is the control group. This is called a controlled experiment.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t>	</a:t>
            </a:r>
            <a:r>
              <a:rPr lang="en-US" sz="4500" dirty="0" smtClean="0"/>
              <a:t>Why would a person set up a control when doing the celery investigation?</a:t>
            </a:r>
          </a:p>
          <a:p>
            <a:pPr>
              <a:buNone/>
            </a:pPr>
            <a:endParaRPr lang="en-US" dirty="0" smtClean="0"/>
          </a:p>
          <a:p>
            <a:pPr>
              <a:buNone/>
            </a:pPr>
            <a:r>
              <a:rPr lang="en-US" dirty="0" smtClean="0"/>
              <a:t>	</a:t>
            </a:r>
            <a:endParaRPr lang="en-US" dirty="0"/>
          </a:p>
        </p:txBody>
      </p:sp>
      <p:sp>
        <p:nvSpPr>
          <p:cNvPr id="4" name="TextBox 3"/>
          <p:cNvSpPr txBox="1"/>
          <p:nvPr/>
        </p:nvSpPr>
        <p:spPr>
          <a:xfrm>
            <a:off x="838200" y="3733800"/>
            <a:ext cx="7924800" cy="1708160"/>
          </a:xfrm>
          <a:prstGeom prst="rect">
            <a:avLst/>
          </a:prstGeom>
          <a:noFill/>
        </p:spPr>
        <p:txBody>
          <a:bodyPr wrap="square" rtlCol="0">
            <a:spAutoFit/>
          </a:bodyPr>
          <a:lstStyle/>
          <a:p>
            <a:r>
              <a:rPr lang="en-US" sz="3500" dirty="0" smtClean="0">
                <a:latin typeface="Calibri" pitchFamily="34" charset="0"/>
              </a:rPr>
              <a:t>To find out if a vial with water only loses</a:t>
            </a:r>
          </a:p>
          <a:p>
            <a:r>
              <a:rPr lang="en-US" sz="3500" dirty="0" smtClean="0">
                <a:latin typeface="Calibri" pitchFamily="34" charset="0"/>
              </a:rPr>
              <a:t>the same amount of water as the vial </a:t>
            </a:r>
          </a:p>
          <a:p>
            <a:r>
              <a:rPr lang="en-US" sz="3500" dirty="0" smtClean="0">
                <a:latin typeface="Calibri" pitchFamily="34" charset="0"/>
              </a:rPr>
              <a:t>containing water and celery.</a:t>
            </a:r>
            <a:endParaRPr lang="en-US" sz="35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CELERY-INVESTIGATION PLAN</a:t>
            </a:r>
            <a:endParaRPr lang="en-US" sz="4000" dirty="0"/>
          </a:p>
        </p:txBody>
      </p:sp>
      <p:sp>
        <p:nvSpPr>
          <p:cNvPr id="3" name="Content Placeholder 2"/>
          <p:cNvSpPr>
            <a:spLocks noGrp="1"/>
          </p:cNvSpPr>
          <p:nvPr>
            <p:ph idx="1"/>
          </p:nvPr>
        </p:nvSpPr>
        <p:spPr>
          <a:xfrm>
            <a:off x="457200" y="1600200"/>
            <a:ext cx="8534400" cy="4525963"/>
          </a:xfrm>
        </p:spPr>
        <p:txBody>
          <a:bodyPr/>
          <a:lstStyle/>
          <a:p>
            <a:pPr marL="514350" indent="-514350">
              <a:buAutoNum type="arabicPeriod"/>
            </a:pPr>
            <a:r>
              <a:rPr lang="en-US" dirty="0" smtClean="0"/>
              <a:t>Complete page 36 in your lab notebook.</a:t>
            </a:r>
          </a:p>
          <a:p>
            <a:pPr marL="514350" indent="-514350">
              <a:buNone/>
            </a:pPr>
            <a:endParaRPr lang="en-US" dirty="0" smtClean="0"/>
          </a:p>
          <a:p>
            <a:pPr marL="514350" indent="-514350">
              <a:buAutoNum type="arabicPeriod" startAt="2"/>
            </a:pPr>
            <a:r>
              <a:rPr lang="en-US" dirty="0" smtClean="0"/>
              <a:t>Use the review column to check your plan.</a:t>
            </a:r>
          </a:p>
          <a:p>
            <a:pPr marL="514350" indent="-514350">
              <a:buAutoNum type="arabicPeriod" startAt="2"/>
            </a:pPr>
            <a:endParaRPr lang="en-US" dirty="0" smtClean="0"/>
          </a:p>
          <a:p>
            <a:pPr marL="514350" indent="-514350">
              <a:buAutoNum type="arabicPeriod" startAt="2"/>
            </a:pPr>
            <a:r>
              <a:rPr lang="en-US" dirty="0" smtClean="0"/>
              <a:t>Review proper use of graduated cylinders and balances so that you are prepared to run your experiment tomorrow. </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dirty="0" smtClean="0"/>
              <a:t>BREAKPOINT</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274638"/>
            <a:ext cx="9144000" cy="1143000"/>
          </a:xfrm>
        </p:spPr>
        <p:txBody>
          <a:bodyPr/>
          <a:lstStyle/>
          <a:p>
            <a:r>
              <a:rPr lang="en-US" sz="3200" dirty="0">
                <a:latin typeface="Calibri" pitchFamily="34" charset="0"/>
              </a:rPr>
              <a:t>We asked: </a:t>
            </a:r>
            <a:br>
              <a:rPr lang="en-US" sz="3200" dirty="0">
                <a:latin typeface="Calibri" pitchFamily="34" charset="0"/>
              </a:rPr>
            </a:br>
            <a:r>
              <a:rPr lang="en-US" sz="3200" dirty="0">
                <a:latin typeface="Calibri" pitchFamily="34" charset="0"/>
              </a:rPr>
              <a:t>“Can a plant without roots take up water?”</a:t>
            </a:r>
          </a:p>
        </p:txBody>
      </p:sp>
      <p:sp>
        <p:nvSpPr>
          <p:cNvPr id="84995" name="Rectangle 3"/>
          <p:cNvSpPr>
            <a:spLocks noGrp="1" noChangeArrowheads="1"/>
          </p:cNvSpPr>
          <p:nvPr>
            <p:ph type="body" idx="1"/>
          </p:nvPr>
        </p:nvSpPr>
        <p:spPr>
          <a:xfrm>
            <a:off x="0" y="1447800"/>
            <a:ext cx="9144000" cy="4724400"/>
          </a:xfrm>
        </p:spPr>
        <p:txBody>
          <a:bodyPr/>
          <a:lstStyle/>
          <a:p>
            <a:pPr algn="ctr">
              <a:buFontTx/>
              <a:buNone/>
            </a:pPr>
            <a:r>
              <a:rPr lang="en-US" sz="2800" dirty="0">
                <a:latin typeface="Calibri" pitchFamily="34" charset="0"/>
              </a:rPr>
              <a:t>  </a:t>
            </a:r>
          </a:p>
          <a:p>
            <a:pPr algn="ctr">
              <a:buFontTx/>
              <a:buNone/>
            </a:pPr>
            <a:r>
              <a:rPr lang="en-US" sz="3600" dirty="0">
                <a:latin typeface="Calibri" pitchFamily="34" charset="0"/>
              </a:rPr>
              <a:t>After placing the celery in water, we noticed that some of the water was </a:t>
            </a:r>
            <a:endParaRPr lang="en-US" sz="3600" dirty="0" smtClean="0">
              <a:latin typeface="Calibri" pitchFamily="34" charset="0"/>
            </a:endParaRPr>
          </a:p>
          <a:p>
            <a:pPr algn="ctr">
              <a:buFontTx/>
              <a:buNone/>
            </a:pPr>
            <a:r>
              <a:rPr lang="en-US" sz="3600" dirty="0" smtClean="0">
                <a:latin typeface="Calibri" pitchFamily="34" charset="0"/>
              </a:rPr>
              <a:t>gone </a:t>
            </a:r>
            <a:r>
              <a:rPr lang="en-US" sz="3600" dirty="0">
                <a:latin typeface="Calibri" pitchFamily="34" charset="0"/>
              </a:rPr>
              <a:t>the </a:t>
            </a:r>
            <a:r>
              <a:rPr lang="en-US" sz="3600" dirty="0" smtClean="0">
                <a:latin typeface="Calibri" pitchFamily="34" charset="0"/>
              </a:rPr>
              <a:t>next day</a:t>
            </a:r>
            <a:r>
              <a:rPr lang="en-US" sz="3600" dirty="0">
                <a:latin typeface="Calibri" pitchFamily="34" charset="0"/>
              </a:rPr>
              <a:t>. </a:t>
            </a:r>
          </a:p>
          <a:p>
            <a:pPr algn="ctr">
              <a:buFontTx/>
              <a:buNone/>
            </a:pPr>
            <a:endParaRPr lang="en-US" sz="3600" dirty="0">
              <a:latin typeface="Calibri" pitchFamily="34" charset="0"/>
            </a:endParaRPr>
          </a:p>
          <a:p>
            <a:pPr algn="ctr">
              <a:buFontTx/>
              <a:buNone/>
            </a:pPr>
            <a:r>
              <a:rPr lang="en-US" sz="3600" dirty="0">
                <a:latin typeface="Calibri" pitchFamily="34" charset="0"/>
              </a:rPr>
              <a:t>Now we are investigating </a:t>
            </a:r>
            <a:endParaRPr lang="en-US" sz="3600" dirty="0" smtClean="0">
              <a:latin typeface="Calibri" pitchFamily="34" charset="0"/>
            </a:endParaRPr>
          </a:p>
          <a:p>
            <a:pPr algn="ctr">
              <a:buFontTx/>
              <a:buNone/>
            </a:pPr>
            <a:r>
              <a:rPr lang="en-US" sz="3600" dirty="0" smtClean="0">
                <a:latin typeface="Calibri" pitchFamily="34" charset="0"/>
              </a:rPr>
              <a:t>where </a:t>
            </a:r>
            <a:r>
              <a:rPr lang="en-US" sz="3600" dirty="0">
                <a:latin typeface="Calibri" pitchFamily="34" charset="0"/>
              </a:rPr>
              <a:t>the </a:t>
            </a:r>
            <a:r>
              <a:rPr lang="en-US" sz="3600" dirty="0" smtClean="0">
                <a:latin typeface="Calibri" pitchFamily="34" charset="0"/>
              </a:rPr>
              <a:t>water went</a:t>
            </a:r>
            <a:r>
              <a:rPr lang="en-US" sz="3600" dirty="0">
                <a:latin typeface="Calibri"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 WOULD LIKE TO STANDARDIZE A FEW PARTS OF THIS EXPERIMENT:</a:t>
            </a:r>
            <a:endParaRPr lang="en-US" sz="3000" dirty="0"/>
          </a:p>
        </p:txBody>
      </p:sp>
      <p:sp>
        <p:nvSpPr>
          <p:cNvPr id="3" name="Content Placeholder 2"/>
          <p:cNvSpPr>
            <a:spLocks noGrp="1"/>
          </p:cNvSpPr>
          <p:nvPr>
            <p:ph idx="1"/>
          </p:nvPr>
        </p:nvSpPr>
        <p:spPr/>
        <p:txBody>
          <a:bodyPr/>
          <a:lstStyle/>
          <a:p>
            <a:r>
              <a:rPr lang="en-US" dirty="0" smtClean="0"/>
              <a:t>Each group will have 2 vials and one stalk of celery to work with. </a:t>
            </a:r>
          </a:p>
          <a:p>
            <a:pPr>
              <a:buNone/>
            </a:pPr>
            <a:endParaRPr lang="en-US" dirty="0" smtClean="0"/>
          </a:p>
          <a:p>
            <a:r>
              <a:rPr lang="en-US" dirty="0" smtClean="0"/>
              <a:t>I cut all of the celery stalks so that there is 10cm of stalk before the first leaves.</a:t>
            </a:r>
          </a:p>
          <a:p>
            <a:pPr>
              <a:buNone/>
            </a:pPr>
            <a:endParaRPr lang="en-US" dirty="0" smtClean="0"/>
          </a:p>
          <a:p>
            <a:r>
              <a:rPr lang="en-US" dirty="0" smtClean="0"/>
              <a:t>Everyone should use 20ml of water in each vial.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p:txBody>
          <a:bodyPr/>
          <a:lstStyle/>
          <a:p>
            <a:pPr algn="ctr">
              <a:buFontTx/>
              <a:buNone/>
            </a:pPr>
            <a:r>
              <a:rPr lang="en-US" sz="5000" dirty="0">
                <a:latin typeface="Calibri" pitchFamily="34" charset="0"/>
              </a:rPr>
              <a:t>Record your starting data on page 37 in your lab notebook.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dirty="0" smtClean="0">
                <a:latin typeface="Calibri" pitchFamily="34" charset="0"/>
              </a:rPr>
              <a:t>BREAKPOINT</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a:latin typeface="Calibri" pitchFamily="34" charset="0"/>
              </a:rPr>
              <a:t>Observe Celery Experiment</a:t>
            </a:r>
          </a:p>
        </p:txBody>
      </p:sp>
      <p:sp>
        <p:nvSpPr>
          <p:cNvPr id="87043" name="Rectangle 3"/>
          <p:cNvSpPr>
            <a:spLocks noGrp="1" noChangeArrowheads="1"/>
          </p:cNvSpPr>
          <p:nvPr>
            <p:ph type="body" idx="1"/>
          </p:nvPr>
        </p:nvSpPr>
        <p:spPr/>
        <p:txBody>
          <a:bodyPr/>
          <a:lstStyle/>
          <a:p>
            <a:pPr marL="514350" indent="-514350">
              <a:lnSpc>
                <a:spcPct val="90000"/>
              </a:lnSpc>
              <a:buFontTx/>
              <a:buAutoNum type="arabicPeriod"/>
            </a:pPr>
            <a:r>
              <a:rPr lang="en-US" sz="2800" dirty="0" smtClean="0"/>
              <a:t>Measure </a:t>
            </a:r>
            <a:r>
              <a:rPr lang="en-US" sz="2800" dirty="0"/>
              <a:t>the volume of liquid in each vial</a:t>
            </a:r>
            <a:r>
              <a:rPr lang="en-US" sz="2800" dirty="0" smtClean="0"/>
              <a:t>.</a:t>
            </a:r>
          </a:p>
          <a:p>
            <a:pPr marL="0" indent="0">
              <a:lnSpc>
                <a:spcPct val="90000"/>
              </a:lnSpc>
              <a:buNone/>
            </a:pPr>
            <a:endParaRPr lang="en-US" sz="2800" dirty="0"/>
          </a:p>
          <a:p>
            <a:pPr marL="0" indent="0" algn="ctr">
              <a:lnSpc>
                <a:spcPct val="90000"/>
              </a:lnSpc>
              <a:buNone/>
            </a:pPr>
            <a:r>
              <a:rPr lang="en-US" sz="2800" dirty="0" smtClean="0"/>
              <a:t>OR</a:t>
            </a:r>
          </a:p>
          <a:p>
            <a:pPr marL="0" indent="0">
              <a:lnSpc>
                <a:spcPct val="90000"/>
              </a:lnSpc>
              <a:buNone/>
            </a:pPr>
            <a:endParaRPr lang="en-US" sz="2800" dirty="0" smtClean="0"/>
          </a:p>
          <a:p>
            <a:pPr>
              <a:lnSpc>
                <a:spcPct val="90000"/>
              </a:lnSpc>
              <a:buFontTx/>
              <a:buNone/>
            </a:pPr>
            <a:r>
              <a:rPr lang="en-US" sz="2800" dirty="0" smtClean="0"/>
              <a:t>2.  Determine </a:t>
            </a:r>
            <a:r>
              <a:rPr lang="en-US" sz="2800" dirty="0"/>
              <a:t>the mass of the celery.</a:t>
            </a:r>
          </a:p>
          <a:p>
            <a:pPr>
              <a:lnSpc>
                <a:spcPct val="90000"/>
              </a:lnSpc>
              <a:buFontTx/>
              <a:buNone/>
            </a:pPr>
            <a:endParaRPr lang="en-US" sz="2800" dirty="0"/>
          </a:p>
          <a:p>
            <a:pPr>
              <a:lnSpc>
                <a:spcPct val="90000"/>
              </a:lnSpc>
              <a:buFontTx/>
              <a:buNone/>
            </a:pPr>
            <a:r>
              <a:rPr lang="en-US" sz="2800" dirty="0"/>
              <a:t>				</a:t>
            </a:r>
          </a:p>
          <a:p>
            <a:pPr>
              <a:lnSpc>
                <a:spcPct val="90000"/>
              </a:lnSpc>
              <a:buFontTx/>
              <a:buNone/>
            </a:pPr>
            <a:r>
              <a:rPr lang="en-US" dirty="0" smtClean="0">
                <a:latin typeface="Calibri" pitchFamily="34" charset="0"/>
              </a:rPr>
              <a:t>Record </a:t>
            </a:r>
            <a:r>
              <a:rPr lang="en-US" dirty="0">
                <a:latin typeface="Calibri" pitchFamily="34" charset="0"/>
              </a:rPr>
              <a:t>data on </a:t>
            </a:r>
            <a:r>
              <a:rPr lang="en-US" dirty="0" smtClean="0">
                <a:latin typeface="Calibri" pitchFamily="34" charset="0"/>
              </a:rPr>
              <a:t>data table </a:t>
            </a:r>
            <a:r>
              <a:rPr lang="en-US" smtClean="0">
                <a:latin typeface="Calibri" pitchFamily="34" charset="0"/>
              </a:rPr>
              <a:t>created yesterday.</a:t>
            </a:r>
            <a:endParaRPr lang="en-US" dirty="0">
              <a:latin typeface="Calibri" pitchFamily="34" charset="0"/>
            </a:endParaRPr>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cap="all" dirty="0">
                <a:latin typeface="Calibri" pitchFamily="34" charset="0"/>
              </a:rPr>
              <a:t>Celery Investigation </a:t>
            </a:r>
            <a:r>
              <a:rPr lang="en-US" cap="all" dirty="0" smtClean="0">
                <a:latin typeface="Calibri" pitchFamily="34" charset="0"/>
              </a:rPr>
              <a:t/>
            </a:r>
            <a:br>
              <a:rPr lang="en-US" cap="all" dirty="0" smtClean="0">
                <a:latin typeface="Calibri" pitchFamily="34" charset="0"/>
              </a:rPr>
            </a:br>
            <a:r>
              <a:rPr lang="en-US" cap="all" dirty="0" smtClean="0">
                <a:latin typeface="Calibri" pitchFamily="34" charset="0"/>
              </a:rPr>
              <a:t>Results report out</a:t>
            </a:r>
            <a:endParaRPr lang="en-US" cap="all" dirty="0">
              <a:latin typeface="Calibri" pitchFamily="34" charset="0"/>
            </a:endParaRPr>
          </a:p>
        </p:txBody>
      </p:sp>
      <p:sp>
        <p:nvSpPr>
          <p:cNvPr id="91139" name="Rectangle 3"/>
          <p:cNvSpPr>
            <a:spLocks noGrp="1" noChangeArrowheads="1"/>
          </p:cNvSpPr>
          <p:nvPr>
            <p:ph type="body" idx="1"/>
          </p:nvPr>
        </p:nvSpPr>
        <p:spPr/>
        <p:txBody>
          <a:bodyPr/>
          <a:lstStyle/>
          <a:p>
            <a:pPr>
              <a:buNone/>
            </a:pPr>
            <a:r>
              <a:rPr lang="en-US" dirty="0" smtClean="0"/>
              <a:t>	Please summarize the investigation </a:t>
            </a:r>
            <a:r>
              <a:rPr lang="en-US" smtClean="0"/>
              <a:t>with some </a:t>
            </a:r>
            <a:r>
              <a:rPr lang="en-US" dirty="0" smtClean="0"/>
              <a:t>conclusions. In the conclusion, please describe:</a:t>
            </a:r>
          </a:p>
          <a:p>
            <a:pPr lvl="1"/>
            <a:r>
              <a:rPr lang="en-US" dirty="0" smtClean="0"/>
              <a:t>What you have learned.</a:t>
            </a:r>
          </a:p>
          <a:p>
            <a:pPr lvl="1">
              <a:buNone/>
            </a:pPr>
            <a:endParaRPr lang="en-US" dirty="0" smtClean="0"/>
          </a:p>
          <a:p>
            <a:pPr lvl="1"/>
            <a:r>
              <a:rPr lang="en-US" dirty="0" smtClean="0"/>
              <a:t>What you still don’t know.</a:t>
            </a:r>
          </a:p>
          <a:p>
            <a:pPr lvl="1">
              <a:buNone/>
            </a:pPr>
            <a:endParaRPr lang="en-US" dirty="0" smtClean="0"/>
          </a:p>
          <a:p>
            <a:pPr lvl="1"/>
            <a:r>
              <a:rPr lang="en-US" dirty="0" smtClean="0"/>
              <a:t>How you might continue the investigation to obtain more information about the missing water.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8915400" cy="1173162"/>
          </a:xfrm>
        </p:spPr>
        <p:txBody>
          <a:bodyPr>
            <a:normAutofit fontScale="90000"/>
          </a:bodyPr>
          <a:lstStyle/>
          <a:p>
            <a:r>
              <a:rPr lang="en-US" sz="4200" dirty="0"/>
              <a:t>At the end of </a:t>
            </a:r>
            <a:r>
              <a:rPr lang="en-US" sz="4200" dirty="0" smtClean="0"/>
              <a:t>Investigation 6 </a:t>
            </a:r>
            <a:br>
              <a:rPr lang="en-US" sz="4200" dirty="0" smtClean="0"/>
            </a:br>
            <a:r>
              <a:rPr lang="en-US" sz="4200" dirty="0" smtClean="0"/>
              <a:t>you will be able to:</a:t>
            </a:r>
            <a:endParaRPr lang="en-US" sz="4200" dirty="0"/>
          </a:p>
        </p:txBody>
      </p:sp>
      <p:sp>
        <p:nvSpPr>
          <p:cNvPr id="6147" name="Rectangle 3"/>
          <p:cNvSpPr>
            <a:spLocks noGrp="1" noChangeArrowheads="1"/>
          </p:cNvSpPr>
          <p:nvPr>
            <p:ph type="body" idx="1"/>
          </p:nvPr>
        </p:nvSpPr>
        <p:spPr/>
        <p:txBody>
          <a:bodyPr>
            <a:normAutofit lnSpcReduction="10000"/>
          </a:bodyPr>
          <a:lstStyle/>
          <a:p>
            <a:r>
              <a:rPr lang="en-US" sz="3500" dirty="0" smtClean="0"/>
              <a:t>Describe the structure and function of stomates and xylem.</a:t>
            </a:r>
          </a:p>
          <a:p>
            <a:endParaRPr lang="en-US" sz="3500" dirty="0" smtClean="0"/>
          </a:p>
          <a:p>
            <a:r>
              <a:rPr lang="en-US" sz="3500" dirty="0" smtClean="0"/>
              <a:t>Describe the process of transpiration and explain where it fits into the water cycle. </a:t>
            </a:r>
          </a:p>
          <a:p>
            <a:pPr>
              <a:buNone/>
            </a:pPr>
            <a:endParaRPr lang="en-US" sz="3500" dirty="0" smtClean="0"/>
          </a:p>
          <a:p>
            <a:r>
              <a:rPr lang="en-US" sz="3500" dirty="0" smtClean="0"/>
              <a:t>Design and run an experiment. </a:t>
            </a:r>
            <a:endParaRPr lang="en-US" sz="3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686800" cy="5516563"/>
          </a:xfrm>
        </p:spPr>
        <p:txBody>
          <a:bodyPr/>
          <a:lstStyle/>
          <a:p>
            <a:pPr>
              <a:buNone/>
            </a:pPr>
            <a:r>
              <a:rPr lang="en-US" dirty="0" smtClean="0"/>
              <a:t>	One of the difficulties in trying to locate the missing water is the fact that we can’t see inside the plant. </a:t>
            </a:r>
          </a:p>
          <a:p>
            <a:pPr>
              <a:buNone/>
            </a:pPr>
            <a:endParaRPr lang="en-US" dirty="0" smtClean="0"/>
          </a:p>
          <a:p>
            <a:pPr lvl="1"/>
            <a:r>
              <a:rPr lang="en-US" sz="3200" dirty="0" smtClean="0"/>
              <a:t>What can we do to get more information?</a:t>
            </a:r>
          </a:p>
          <a:p>
            <a:pPr lvl="1"/>
            <a:r>
              <a:rPr lang="en-US" sz="3200" dirty="0" smtClean="0"/>
              <a:t>What could we do to help us see the water in the celery?		</a:t>
            </a:r>
          </a:p>
          <a:p>
            <a:pPr lvl="1"/>
            <a:r>
              <a:rPr lang="en-US" sz="3200" dirty="0" smtClean="0"/>
              <a:t>Could we put something in the water to see it in the celery?</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FOOD COLORING</a:t>
            </a:r>
            <a:endParaRPr lang="en-US" dirty="0"/>
          </a:p>
        </p:txBody>
      </p:sp>
      <p:sp>
        <p:nvSpPr>
          <p:cNvPr id="3" name="Content Placeholder 2"/>
          <p:cNvSpPr>
            <a:spLocks noGrp="1"/>
          </p:cNvSpPr>
          <p:nvPr>
            <p:ph idx="1"/>
          </p:nvPr>
        </p:nvSpPr>
        <p:spPr>
          <a:xfrm>
            <a:off x="457200" y="1143000"/>
            <a:ext cx="8229600" cy="5638800"/>
          </a:xfrm>
        </p:spPr>
        <p:txBody>
          <a:bodyPr/>
          <a:lstStyle/>
          <a:p>
            <a:pPr>
              <a:buNone/>
            </a:pPr>
            <a:r>
              <a:rPr lang="en-US" dirty="0" smtClean="0"/>
              <a:t>1. Add water to the celery vial once again to bring the water level to the 25ml mark. (one vial per table)</a:t>
            </a:r>
          </a:p>
          <a:p>
            <a:pPr>
              <a:buNone/>
            </a:pPr>
            <a:r>
              <a:rPr lang="en-US" dirty="0" smtClean="0"/>
              <a:t>2. Add 4 drops of red food coloring to the water. </a:t>
            </a:r>
          </a:p>
          <a:p>
            <a:pPr>
              <a:buNone/>
            </a:pPr>
            <a:r>
              <a:rPr lang="en-US" dirty="0" smtClean="0"/>
              <a:t>3. Plunge the celery up and down a few times to distribute the dye uniformly throughout the water. </a:t>
            </a:r>
          </a:p>
          <a:p>
            <a:pPr>
              <a:buNone/>
            </a:pPr>
            <a:r>
              <a:rPr lang="en-US" dirty="0" smtClean="0"/>
              <a:t>4. Return the vials to the storage area. </a:t>
            </a:r>
          </a:p>
          <a:p>
            <a:pPr>
              <a:buNone/>
            </a:pPr>
            <a:r>
              <a:rPr lang="en-US" dirty="0" smtClean="0"/>
              <a:t>5. Discard any unused celery.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dirty="0" smtClean="0">
                <a:latin typeface="Calibri" pitchFamily="34" charset="0"/>
              </a:rPr>
              <a:t>Investigation </a:t>
            </a:r>
            <a:r>
              <a:rPr lang="en-US" sz="6000" dirty="0">
                <a:latin typeface="Calibri" pitchFamily="34" charset="0"/>
              </a:rPr>
              <a:t>6</a:t>
            </a:r>
            <a:r>
              <a:rPr lang="en-US" sz="6000" dirty="0" smtClean="0">
                <a:latin typeface="Calibri" pitchFamily="34" charset="0"/>
              </a:rPr>
              <a:t> - Part 2</a:t>
            </a:r>
          </a:p>
          <a:p>
            <a:pPr algn="ctr">
              <a:buNone/>
            </a:pPr>
            <a:r>
              <a:rPr lang="en-US" sz="6000" dirty="0" smtClean="0">
                <a:latin typeface="Calibri" pitchFamily="34" charset="0"/>
              </a:rPr>
              <a:t>Looking at Leaves</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381000" y="685800"/>
            <a:ext cx="8305800" cy="5440363"/>
          </a:xfrm>
        </p:spPr>
        <p:txBody>
          <a:bodyPr/>
          <a:lstStyle/>
          <a:p>
            <a:pPr algn="ctr">
              <a:buFontTx/>
              <a:buNone/>
            </a:pPr>
            <a:r>
              <a:rPr lang="en-US" sz="3600" dirty="0">
                <a:latin typeface="Calibri" pitchFamily="34" charset="0"/>
              </a:rPr>
              <a:t>Red Water Investigation </a:t>
            </a:r>
          </a:p>
          <a:p>
            <a:pPr algn="ctr">
              <a:buFontTx/>
              <a:buNone/>
            </a:pPr>
            <a:r>
              <a:rPr lang="en-US" sz="3600" dirty="0">
                <a:latin typeface="Calibri" pitchFamily="34" charset="0"/>
              </a:rPr>
              <a:t>Observations</a:t>
            </a:r>
          </a:p>
          <a:p>
            <a:pPr algn="ctr">
              <a:buFontTx/>
              <a:buNone/>
            </a:pPr>
            <a:endParaRPr lang="en-US" sz="3600" dirty="0">
              <a:latin typeface="Calibri" pitchFamily="34" charset="0"/>
            </a:endParaRPr>
          </a:p>
          <a:p>
            <a:pPr>
              <a:buFontTx/>
              <a:buNone/>
            </a:pPr>
            <a:r>
              <a:rPr lang="en-US" sz="3600" dirty="0">
                <a:latin typeface="Calibri" pitchFamily="34" charset="0"/>
              </a:rPr>
              <a:t>  </a:t>
            </a:r>
            <a:r>
              <a:rPr lang="en-US" sz="3600" dirty="0" smtClean="0">
                <a:latin typeface="Calibri" pitchFamily="34" charset="0"/>
              </a:rPr>
              <a:t> What </a:t>
            </a:r>
            <a:r>
              <a:rPr lang="en-US" sz="3600" dirty="0">
                <a:latin typeface="Calibri" pitchFamily="34" charset="0"/>
              </a:rPr>
              <a:t>does this suggest about the movement of water in celery?</a:t>
            </a:r>
          </a:p>
          <a:p>
            <a:pPr>
              <a:buFontTx/>
              <a:buNone/>
            </a:pPr>
            <a:r>
              <a:rPr lang="en-US" sz="3600" dirty="0">
                <a:latin typeface="Calibri" pitchFamily="34" charset="0"/>
              </a:rPr>
              <a:t>	</a:t>
            </a:r>
          </a:p>
          <a:p>
            <a:pPr>
              <a:buFontTx/>
              <a:buNone/>
            </a:pPr>
            <a:r>
              <a:rPr lang="en-US" sz="3600" dirty="0">
                <a:latin typeface="Calibri" pitchFamily="34" charset="0"/>
              </a:rPr>
              <a:t> </a:t>
            </a:r>
            <a:r>
              <a:rPr lang="en-US" sz="3600" dirty="0" smtClean="0">
                <a:latin typeface="Calibri" pitchFamily="34" charset="0"/>
              </a:rPr>
              <a:t>	Does </a:t>
            </a:r>
            <a:r>
              <a:rPr lang="en-US" sz="3600" dirty="0">
                <a:latin typeface="Calibri" pitchFamily="34" charset="0"/>
              </a:rPr>
              <a:t>this provide any clues </a:t>
            </a:r>
            <a:r>
              <a:rPr lang="en-US" sz="3600" dirty="0" smtClean="0">
                <a:latin typeface="Calibri" pitchFamily="34" charset="0"/>
              </a:rPr>
              <a:t>about where </a:t>
            </a:r>
            <a:r>
              <a:rPr lang="en-US" sz="3600" dirty="0">
                <a:latin typeface="Calibri" pitchFamily="34" charset="0"/>
              </a:rPr>
              <a:t>the missing water has gone?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sz="3500" dirty="0" smtClean="0"/>
              <a:t>If the water is moving up the stems and getting out of the leaves, maybe we can find out how it escapes.  </a:t>
            </a:r>
            <a:endParaRPr lang="en-US" sz="3500"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TextBox 3"/>
          <p:cNvSpPr txBox="1"/>
          <p:nvPr/>
        </p:nvSpPr>
        <p:spPr>
          <a:xfrm>
            <a:off x="304800" y="2590800"/>
            <a:ext cx="8229600" cy="1169551"/>
          </a:xfrm>
          <a:prstGeom prst="rect">
            <a:avLst/>
          </a:prstGeom>
          <a:noFill/>
        </p:spPr>
        <p:txBody>
          <a:bodyPr wrap="square" rtlCol="0">
            <a:spAutoFit/>
          </a:bodyPr>
          <a:lstStyle/>
          <a:p>
            <a:r>
              <a:rPr lang="en-US" sz="3500" dirty="0" smtClean="0">
                <a:latin typeface="Calibri" pitchFamily="34" charset="0"/>
              </a:rPr>
              <a:t>Can anyone see channels for water to go</a:t>
            </a:r>
          </a:p>
          <a:p>
            <a:r>
              <a:rPr lang="en-US" sz="3500" dirty="0" smtClean="0">
                <a:latin typeface="Calibri" pitchFamily="34" charset="0"/>
              </a:rPr>
              <a:t>through the stem and leaves. </a:t>
            </a:r>
            <a:endParaRPr lang="en-US" sz="3500" dirty="0">
              <a:latin typeface="Calibri" pitchFamily="34" charset="0"/>
            </a:endParaRPr>
          </a:p>
        </p:txBody>
      </p:sp>
      <p:sp>
        <p:nvSpPr>
          <p:cNvPr id="5" name="TextBox 4"/>
          <p:cNvSpPr txBox="1"/>
          <p:nvPr/>
        </p:nvSpPr>
        <p:spPr>
          <a:xfrm>
            <a:off x="381000" y="4114800"/>
            <a:ext cx="8001000" cy="1169551"/>
          </a:xfrm>
          <a:prstGeom prst="rect">
            <a:avLst/>
          </a:prstGeom>
          <a:noFill/>
        </p:spPr>
        <p:txBody>
          <a:bodyPr wrap="square" rtlCol="0">
            <a:spAutoFit/>
          </a:bodyPr>
          <a:lstStyle/>
          <a:p>
            <a:r>
              <a:rPr lang="en-US" sz="3500" dirty="0" smtClean="0">
                <a:latin typeface="Calibri" pitchFamily="34" charset="0"/>
              </a:rPr>
              <a:t>Can you see any openings or holes</a:t>
            </a:r>
          </a:p>
          <a:p>
            <a:r>
              <a:rPr lang="en-US" sz="3500" dirty="0" smtClean="0">
                <a:latin typeface="Calibri" pitchFamily="34" charset="0"/>
              </a:rPr>
              <a:t>for water to come out?</a:t>
            </a:r>
            <a:endParaRPr lang="en-US" sz="3500" dirty="0">
              <a:latin typeface="Calibri" pitchFamily="34" charset="0"/>
            </a:endParaRPr>
          </a:p>
        </p:txBody>
      </p:sp>
      <p:sp>
        <p:nvSpPr>
          <p:cNvPr id="6" name="TextBox 5"/>
          <p:cNvSpPr txBox="1"/>
          <p:nvPr/>
        </p:nvSpPr>
        <p:spPr>
          <a:xfrm>
            <a:off x="304800" y="5486400"/>
            <a:ext cx="7868642" cy="1169551"/>
          </a:xfrm>
          <a:prstGeom prst="rect">
            <a:avLst/>
          </a:prstGeom>
          <a:noFill/>
        </p:spPr>
        <p:txBody>
          <a:bodyPr wrap="square" rtlCol="0">
            <a:spAutoFit/>
          </a:bodyPr>
          <a:lstStyle/>
          <a:p>
            <a:r>
              <a:rPr lang="en-US" sz="3500" dirty="0" smtClean="0">
                <a:latin typeface="Calibri" pitchFamily="34" charset="0"/>
              </a:rPr>
              <a:t>How can we look more closely for channels and leaf openings?</a:t>
            </a:r>
            <a:endParaRPr lang="en-US" sz="35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0-#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CELERY CROSS SECTIONS</a:t>
            </a:r>
            <a:endParaRPr lang="en-US" dirty="0"/>
          </a:p>
        </p:txBody>
      </p:sp>
      <p:sp>
        <p:nvSpPr>
          <p:cNvPr id="3" name="Content Placeholder 2"/>
          <p:cNvSpPr>
            <a:spLocks noGrp="1"/>
          </p:cNvSpPr>
          <p:nvPr>
            <p:ph idx="1"/>
          </p:nvPr>
        </p:nvSpPr>
        <p:spPr>
          <a:xfrm>
            <a:off x="228600" y="1371600"/>
            <a:ext cx="8686800" cy="4754563"/>
          </a:xfrm>
        </p:spPr>
        <p:txBody>
          <a:bodyPr/>
          <a:lstStyle/>
          <a:p>
            <a:pPr>
              <a:buNone/>
            </a:pPr>
            <a:r>
              <a:rPr lang="en-US" smtClean="0"/>
              <a:t>	</a:t>
            </a:r>
            <a:endParaRPr lang="en-US" dirty="0" smtClean="0"/>
          </a:p>
          <a:p>
            <a:pPr>
              <a:buNone/>
            </a:pPr>
            <a:endParaRPr lang="en-US" sz="2000" dirty="0" smtClean="0"/>
          </a:p>
          <a:p>
            <a:pPr>
              <a:buNone/>
            </a:pPr>
            <a:r>
              <a:rPr lang="en-US" dirty="0" smtClean="0"/>
              <a:t>	- </a:t>
            </a:r>
            <a:r>
              <a:rPr lang="en-US" sz="3000" dirty="0" smtClean="0"/>
              <a:t>What do you notice?</a:t>
            </a:r>
          </a:p>
          <a:p>
            <a:pPr>
              <a:buNone/>
            </a:pPr>
            <a:endParaRPr lang="en-US" sz="1000" dirty="0" smtClean="0"/>
          </a:p>
          <a:p>
            <a:pPr>
              <a:buNone/>
            </a:pPr>
            <a:r>
              <a:rPr lang="en-US" sz="3000" dirty="0" smtClean="0"/>
              <a:t>	- Describe the parts of the stalk that are red.</a:t>
            </a:r>
          </a:p>
          <a:p>
            <a:pPr>
              <a:buNone/>
            </a:pPr>
            <a:endParaRPr lang="en-US" sz="1000" dirty="0" smtClean="0"/>
          </a:p>
          <a:p>
            <a:pPr>
              <a:buNone/>
            </a:pPr>
            <a:r>
              <a:rPr lang="en-US" sz="3000" dirty="0" smtClean="0"/>
              <a:t>	- How does this observation help you to  understand how water moves through the celery stalk?</a:t>
            </a:r>
            <a:endParaRPr lang="en-U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81000" y="685800"/>
            <a:ext cx="8305800" cy="5440363"/>
          </a:xfrm>
        </p:spPr>
        <p:txBody>
          <a:bodyPr/>
          <a:lstStyle/>
          <a:p>
            <a:pPr algn="ctr">
              <a:buFontTx/>
              <a:buNone/>
            </a:pPr>
            <a:r>
              <a:rPr lang="en-US" dirty="0" smtClean="0">
                <a:latin typeface="Calibri" pitchFamily="34" charset="0"/>
              </a:rPr>
              <a:t>	</a:t>
            </a:r>
            <a:r>
              <a:rPr lang="en-US" sz="5000" dirty="0" smtClean="0">
                <a:latin typeface="Calibri" pitchFamily="34" charset="0"/>
              </a:rPr>
              <a:t>XYLEM </a:t>
            </a:r>
            <a:r>
              <a:rPr lang="en-US" dirty="0" smtClean="0">
                <a:latin typeface="Calibri" pitchFamily="34" charset="0"/>
              </a:rPr>
              <a:t>  </a:t>
            </a:r>
          </a:p>
          <a:p>
            <a:pPr>
              <a:buFontTx/>
              <a:buNone/>
            </a:pPr>
            <a:endParaRPr lang="en-US" dirty="0" smtClean="0">
              <a:latin typeface="Calibri" pitchFamily="34" charset="0"/>
            </a:endParaRPr>
          </a:p>
          <a:p>
            <a:pPr>
              <a:buFontTx/>
              <a:buNone/>
            </a:pPr>
            <a:r>
              <a:rPr lang="en-US" dirty="0" smtClean="0">
                <a:latin typeface="Calibri" pitchFamily="34" charset="0"/>
              </a:rPr>
              <a:t>    </a:t>
            </a:r>
            <a:r>
              <a:rPr lang="en-US" sz="4000" dirty="0">
                <a:latin typeface="Calibri" pitchFamily="34" charset="0"/>
              </a:rPr>
              <a:t>The tube like structures that carry water from the roots throughout the plants are called </a:t>
            </a:r>
            <a:r>
              <a:rPr lang="en-US" sz="4000" b="1" u="sng" dirty="0">
                <a:latin typeface="Calibri" pitchFamily="34" charset="0"/>
              </a:rPr>
              <a:t>xylem</a:t>
            </a:r>
            <a:r>
              <a:rPr lang="en-US" sz="4000" dirty="0">
                <a:latin typeface="Calibri" pitchFamily="34" charset="0"/>
              </a:rPr>
              <a:t>. Xylem is made of specialized long, thin cells stuck end to end to form the water transportation system of most plants.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 CONSIDER</a:t>
            </a:r>
            <a:endParaRPr lang="en-US" dirty="0"/>
          </a:p>
        </p:txBody>
      </p:sp>
      <p:sp>
        <p:nvSpPr>
          <p:cNvPr id="3" name="Content Placeholder 2"/>
          <p:cNvSpPr>
            <a:spLocks noGrp="1"/>
          </p:cNvSpPr>
          <p:nvPr>
            <p:ph idx="1"/>
          </p:nvPr>
        </p:nvSpPr>
        <p:spPr/>
        <p:txBody>
          <a:bodyPr/>
          <a:lstStyle/>
          <a:p>
            <a:pPr>
              <a:buNone/>
            </a:pPr>
            <a:r>
              <a:rPr lang="en-US" dirty="0" smtClean="0"/>
              <a:t>	If xylem is the structure that carries water throughout the plant, and the water is not collecting in the plant tissue, how does the water get out of the plant?</a:t>
            </a:r>
            <a:endParaRPr lang="en-US" dirty="0"/>
          </a:p>
        </p:txBody>
      </p:sp>
      <p:sp>
        <p:nvSpPr>
          <p:cNvPr id="5" name="TextBox 4"/>
          <p:cNvSpPr txBox="1"/>
          <p:nvPr/>
        </p:nvSpPr>
        <p:spPr>
          <a:xfrm>
            <a:off x="762000" y="4343400"/>
            <a:ext cx="7848600" cy="1169551"/>
          </a:xfrm>
          <a:prstGeom prst="rect">
            <a:avLst/>
          </a:prstGeom>
          <a:noFill/>
        </p:spPr>
        <p:txBody>
          <a:bodyPr wrap="square" rtlCol="0">
            <a:spAutoFit/>
          </a:bodyPr>
          <a:lstStyle/>
          <a:p>
            <a:r>
              <a:rPr lang="en-US" sz="3500" dirty="0" smtClean="0">
                <a:latin typeface="Calibri" pitchFamily="34" charset="0"/>
              </a:rPr>
              <a:t>We will search the leaves of a</a:t>
            </a:r>
          </a:p>
          <a:p>
            <a:r>
              <a:rPr lang="en-US" sz="3500" dirty="0" smtClean="0">
                <a:latin typeface="Calibri" pitchFamily="34" charset="0"/>
              </a:rPr>
              <a:t>plant for openings. </a:t>
            </a:r>
            <a:endParaRPr lang="en-US" sz="35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152400" y="609600"/>
            <a:ext cx="8839200" cy="6248400"/>
          </a:xfrm>
        </p:spPr>
        <p:txBody>
          <a:bodyPr/>
          <a:lstStyle/>
          <a:p>
            <a:pPr>
              <a:buFontTx/>
              <a:buNone/>
            </a:pPr>
            <a:r>
              <a:rPr lang="en-US" sz="5000" dirty="0">
                <a:latin typeface="Calibri" pitchFamily="34" charset="0"/>
              </a:rPr>
              <a:t>  </a:t>
            </a:r>
            <a:endParaRPr lang="en-US" sz="4000" dirty="0" smtClean="0">
              <a:latin typeface="Calibri" pitchFamily="34" charset="0"/>
            </a:endParaRPr>
          </a:p>
          <a:p>
            <a:pPr>
              <a:buFontTx/>
              <a:buNone/>
            </a:pPr>
            <a:r>
              <a:rPr lang="en-US" sz="4000" dirty="0" smtClean="0">
                <a:latin typeface="Calibri" pitchFamily="34" charset="0"/>
              </a:rPr>
              <a:t>	The structures that look like little mouths on the leaves are openings called </a:t>
            </a:r>
            <a:r>
              <a:rPr lang="en-US" sz="4000" b="1" dirty="0" smtClean="0">
                <a:latin typeface="Calibri" pitchFamily="34" charset="0"/>
              </a:rPr>
              <a:t>stomates. </a:t>
            </a:r>
            <a:r>
              <a:rPr lang="en-US" sz="4000" dirty="0" smtClean="0">
                <a:latin typeface="Calibri" pitchFamily="34" charset="0"/>
              </a:rPr>
              <a:t>Stomates are pores or holes in the leaves that can open and close.  </a:t>
            </a:r>
          </a:p>
          <a:p>
            <a:pPr>
              <a:buFontTx/>
              <a:buNone/>
            </a:pPr>
            <a:endParaRPr lang="en-US" sz="4000" b="1"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lstStyle/>
          <a:p>
            <a:r>
              <a:rPr lang="en-US" b="1" dirty="0" smtClean="0"/>
              <a:t>Stomata</a:t>
            </a:r>
            <a:r>
              <a:rPr lang="en-US" dirty="0" smtClean="0"/>
              <a:t> are minute aperture structures on </a:t>
            </a:r>
            <a:r>
              <a:rPr lang="en-US" dirty="0" smtClean="0">
                <a:hlinkClick r:id="rId2"/>
              </a:rPr>
              <a:t>plants</a:t>
            </a:r>
            <a:r>
              <a:rPr lang="en-US" dirty="0" smtClean="0"/>
              <a:t> found typically on the outer leaf skin layer, also known as the epidermis. </a:t>
            </a:r>
          </a:p>
          <a:p>
            <a:endParaRPr lang="en-US" dirty="0" smtClean="0"/>
          </a:p>
          <a:p>
            <a:pPr>
              <a:buNone/>
            </a:pPr>
            <a:endParaRPr lang="en-US" dirty="0" smtClean="0"/>
          </a:p>
          <a:p>
            <a:r>
              <a:rPr lang="en-US" dirty="0" smtClean="0"/>
              <a:t>They consist of two specialized cells, called guard cells that surround a tiny pore called a </a:t>
            </a:r>
            <a:r>
              <a:rPr lang="en-US" b="1" dirty="0" smtClean="0"/>
              <a:t>stoma</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dirty="0" smtClean="0">
                <a:latin typeface="Calibri" pitchFamily="34" charset="0"/>
              </a:rPr>
              <a:t>Investigation </a:t>
            </a:r>
            <a:r>
              <a:rPr lang="en-US" sz="6000" dirty="0">
                <a:latin typeface="Calibri" pitchFamily="34" charset="0"/>
              </a:rPr>
              <a:t>6</a:t>
            </a:r>
            <a:r>
              <a:rPr lang="en-US" sz="6000" dirty="0" smtClean="0">
                <a:latin typeface="Calibri" pitchFamily="34" charset="0"/>
              </a:rPr>
              <a:t> - Part 1</a:t>
            </a:r>
          </a:p>
          <a:p>
            <a:pPr algn="ctr">
              <a:buNone/>
            </a:pPr>
            <a:r>
              <a:rPr lang="en-US" sz="4500" dirty="0" smtClean="0">
                <a:latin typeface="Calibri" pitchFamily="34" charset="0"/>
              </a:rPr>
              <a:t>What Happened to the Water?</a:t>
            </a:r>
            <a:endParaRPr lang="en-US" sz="4500"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5745163"/>
          </a:xfrm>
        </p:spPr>
        <p:txBody>
          <a:bodyPr/>
          <a:lstStyle/>
          <a:p>
            <a:r>
              <a:rPr lang="en-US" dirty="0" smtClean="0"/>
              <a:t>The word </a:t>
            </a:r>
            <a:r>
              <a:rPr lang="en-US" i="1" dirty="0" smtClean="0"/>
              <a:t>stomata</a:t>
            </a:r>
            <a:r>
              <a:rPr lang="en-US" dirty="0" smtClean="0"/>
              <a:t> means </a:t>
            </a:r>
            <a:r>
              <a:rPr lang="en-US" i="1" dirty="0" smtClean="0"/>
              <a:t>mouth</a:t>
            </a:r>
            <a:r>
              <a:rPr lang="en-US" dirty="0" smtClean="0"/>
              <a:t> in Greek because they allow communication between the internal and external environments of the plant. </a:t>
            </a:r>
          </a:p>
          <a:p>
            <a:endParaRPr lang="en-US" dirty="0" smtClean="0"/>
          </a:p>
          <a:p>
            <a:r>
              <a:rPr lang="en-US" dirty="0" smtClean="0"/>
              <a:t>Their main function is to allow gases such as </a:t>
            </a:r>
            <a:r>
              <a:rPr lang="en-US" dirty="0" smtClean="0">
                <a:hlinkClick r:id="rId2"/>
              </a:rPr>
              <a:t>carbon dioxide</a:t>
            </a:r>
            <a:r>
              <a:rPr lang="en-US" dirty="0" smtClean="0"/>
              <a:t>, water vapor and </a:t>
            </a:r>
            <a:r>
              <a:rPr lang="en-US" dirty="0" smtClean="0">
                <a:hlinkClick r:id="rId3" tooltip="Oxygen"/>
              </a:rPr>
              <a:t>oxygen</a:t>
            </a:r>
            <a:r>
              <a:rPr lang="en-US" dirty="0" smtClean="0"/>
              <a:t> to move rapidly into and out of the leaf.</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ossweb.com/modulesMS/kit_multimedia/DiversityofLife/organismdatabase/oimages/Pgspdr01.jpg"/>
          <p:cNvPicPr>
            <a:picLocks noChangeAspect="1" noChangeArrowheads="1"/>
          </p:cNvPicPr>
          <p:nvPr/>
        </p:nvPicPr>
        <p:blipFill>
          <a:blip r:embed="rId2" cstate="print"/>
          <a:srcRect/>
          <a:stretch>
            <a:fillRect/>
          </a:stretch>
        </p:blipFill>
        <p:spPr bwMode="auto">
          <a:xfrm>
            <a:off x="381000" y="533400"/>
            <a:ext cx="3810000" cy="2524126"/>
          </a:xfrm>
          <a:prstGeom prst="rect">
            <a:avLst/>
          </a:prstGeom>
          <a:noFill/>
        </p:spPr>
      </p:pic>
      <p:pic>
        <p:nvPicPr>
          <p:cNvPr id="69636" name="Picture 4" descr="http://www.fossweb.com/modulesMS/kit_multimedia/DiversityofLife/organismdatabase/oimages/pgwjew01.jpg"/>
          <p:cNvPicPr>
            <a:picLocks noChangeAspect="1" noChangeArrowheads="1"/>
          </p:cNvPicPr>
          <p:nvPr/>
        </p:nvPicPr>
        <p:blipFill>
          <a:blip r:embed="rId3" cstate="print"/>
          <a:srcRect/>
          <a:stretch>
            <a:fillRect/>
          </a:stretch>
        </p:blipFill>
        <p:spPr bwMode="auto">
          <a:xfrm>
            <a:off x="4876800" y="533400"/>
            <a:ext cx="3810000" cy="2857500"/>
          </a:xfrm>
          <a:prstGeom prst="rect">
            <a:avLst/>
          </a:prstGeom>
          <a:noFill/>
        </p:spPr>
      </p:pic>
      <p:pic>
        <p:nvPicPr>
          <p:cNvPr id="6" name="Picture 5" descr="stomata.gif">
            <a:hlinkClick r:id="rId4"/>
          </p:cNvPr>
          <p:cNvPicPr>
            <a:picLocks noChangeAspect="1"/>
          </p:cNvPicPr>
          <p:nvPr/>
        </p:nvPicPr>
        <p:blipFill>
          <a:blip r:embed="rId5" cstate="print"/>
          <a:stretch>
            <a:fillRect/>
          </a:stretch>
        </p:blipFill>
        <p:spPr>
          <a:xfrm>
            <a:off x="2133600" y="3838575"/>
            <a:ext cx="4381500" cy="27146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ARE STOMATES MADE OF CELLS?</a:t>
            </a:r>
            <a:endParaRPr lang="en-US" sz="3500" dirty="0"/>
          </a:p>
        </p:txBody>
      </p:sp>
      <p:sp>
        <p:nvSpPr>
          <p:cNvPr id="3" name="Content Placeholder 2"/>
          <p:cNvSpPr>
            <a:spLocks noGrp="1"/>
          </p:cNvSpPr>
          <p:nvPr>
            <p:ph idx="1"/>
          </p:nvPr>
        </p:nvSpPr>
        <p:spPr>
          <a:xfrm>
            <a:off x="457200" y="1600201"/>
            <a:ext cx="8229600" cy="2057400"/>
          </a:xfrm>
        </p:spPr>
        <p:txBody>
          <a:bodyPr/>
          <a:lstStyle/>
          <a:p>
            <a:pPr>
              <a:buNone/>
            </a:pPr>
            <a:r>
              <a:rPr lang="en-US" dirty="0" smtClean="0"/>
              <a:t>	No, stomates are openings. The size of the opening, however, is </a:t>
            </a:r>
            <a:r>
              <a:rPr lang="en-US" sz="2800" b="1" i="1" dirty="0" smtClean="0"/>
              <a:t>controlled by </a:t>
            </a:r>
            <a:r>
              <a:rPr lang="en-US" dirty="0" smtClean="0"/>
              <a:t>cells. The two cells that look like lips are called </a:t>
            </a:r>
            <a:r>
              <a:rPr lang="en-US" b="1" dirty="0" smtClean="0"/>
              <a:t>guard cells. </a:t>
            </a:r>
          </a:p>
          <a:p>
            <a:pPr>
              <a:buNone/>
            </a:pPr>
            <a:endParaRPr lang="en-US" b="1" dirty="0" smtClean="0"/>
          </a:p>
          <a:p>
            <a:pPr>
              <a:buNone/>
            </a:pPr>
            <a:endParaRPr lang="en-US" b="1" dirty="0"/>
          </a:p>
        </p:txBody>
      </p:sp>
      <p:sp>
        <p:nvSpPr>
          <p:cNvPr id="4" name="TextBox 3"/>
          <p:cNvSpPr txBox="1"/>
          <p:nvPr/>
        </p:nvSpPr>
        <p:spPr>
          <a:xfrm>
            <a:off x="381000" y="3886200"/>
            <a:ext cx="8717451" cy="1169551"/>
          </a:xfrm>
          <a:prstGeom prst="rect">
            <a:avLst/>
          </a:prstGeom>
          <a:noFill/>
        </p:spPr>
        <p:txBody>
          <a:bodyPr wrap="square" rtlCol="0">
            <a:spAutoFit/>
          </a:bodyPr>
          <a:lstStyle/>
          <a:p>
            <a:r>
              <a:rPr lang="en-US" sz="3500" kern="0" dirty="0" smtClean="0">
                <a:solidFill>
                  <a:srgbClr val="000000"/>
                </a:solidFill>
                <a:latin typeface="Arial"/>
                <a:ea typeface="+mj-ea"/>
                <a:cs typeface="+mj-cs"/>
              </a:rPr>
              <a:t>ARE THERE MORE STOMATES ON ONE</a:t>
            </a:r>
          </a:p>
          <a:p>
            <a:r>
              <a:rPr lang="en-US" sz="3500" kern="0" dirty="0" smtClean="0">
                <a:solidFill>
                  <a:srgbClr val="000000"/>
                </a:solidFill>
                <a:latin typeface="Arial"/>
                <a:ea typeface="+mj-ea"/>
                <a:cs typeface="+mj-cs"/>
              </a:rPr>
              <a:t>SIDE OF THE LEAF THAN THE OTHER?</a:t>
            </a:r>
            <a:endParaRPr lang="en-US" dirty="0"/>
          </a:p>
        </p:txBody>
      </p:sp>
      <p:sp>
        <p:nvSpPr>
          <p:cNvPr id="5" name="TextBox 4"/>
          <p:cNvSpPr txBox="1"/>
          <p:nvPr/>
        </p:nvSpPr>
        <p:spPr>
          <a:xfrm>
            <a:off x="685800" y="5410200"/>
            <a:ext cx="8001000" cy="1169551"/>
          </a:xfrm>
          <a:prstGeom prst="rect">
            <a:avLst/>
          </a:prstGeom>
          <a:noFill/>
        </p:spPr>
        <p:txBody>
          <a:bodyPr wrap="square" rtlCol="0">
            <a:spAutoFit/>
          </a:bodyPr>
          <a:lstStyle/>
          <a:p>
            <a:r>
              <a:rPr lang="en-US" sz="3500" dirty="0" smtClean="0">
                <a:latin typeface="Calibri" pitchFamily="34" charset="0"/>
              </a:rPr>
              <a:t>Yes, the bottom surface of the leaf has</a:t>
            </a:r>
          </a:p>
          <a:p>
            <a:r>
              <a:rPr lang="en-US" sz="3500" dirty="0" smtClean="0">
                <a:latin typeface="Calibri" pitchFamily="34" charset="0"/>
              </a:rPr>
              <a:t>many more stomates than the top.</a:t>
            </a:r>
            <a:endParaRPr lang="en-US" sz="35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a:latin typeface="Calibri" pitchFamily="34" charset="0"/>
              </a:rPr>
              <a:t>Wilted vs. Crisp Leaves</a:t>
            </a:r>
          </a:p>
        </p:txBody>
      </p:sp>
      <p:sp>
        <p:nvSpPr>
          <p:cNvPr id="102403" name="Rectangle 3"/>
          <p:cNvSpPr>
            <a:spLocks noGrp="1" noChangeArrowheads="1"/>
          </p:cNvSpPr>
          <p:nvPr>
            <p:ph type="body" idx="1"/>
          </p:nvPr>
        </p:nvSpPr>
        <p:spPr/>
        <p:txBody>
          <a:bodyPr/>
          <a:lstStyle/>
          <a:p>
            <a:pPr>
              <a:buFontTx/>
              <a:buNone/>
            </a:pPr>
            <a:r>
              <a:rPr lang="en-US" dirty="0">
                <a:latin typeface="Calibri" pitchFamily="34" charset="0"/>
              </a:rPr>
              <a:t>How are the stomata different? </a:t>
            </a:r>
          </a:p>
          <a:p>
            <a:pPr>
              <a:buFontTx/>
              <a:buNone/>
            </a:pPr>
            <a:endParaRPr lang="en-US" dirty="0">
              <a:latin typeface="Calibri" pitchFamily="34" charset="0"/>
            </a:endParaRPr>
          </a:p>
          <a:p>
            <a:pPr>
              <a:buFontTx/>
              <a:buNone/>
            </a:pPr>
            <a:r>
              <a:rPr lang="en-US" dirty="0">
                <a:latin typeface="Calibri" pitchFamily="34" charset="0"/>
              </a:rPr>
              <a:t>What is the purpose of the stomata?</a:t>
            </a:r>
          </a:p>
          <a:p>
            <a:pPr>
              <a:buFontTx/>
              <a:buNone/>
            </a:pPr>
            <a:endParaRPr lang="en-US" dirty="0">
              <a:latin typeface="Calibri" pitchFamily="34" charset="0"/>
            </a:endParaRPr>
          </a:p>
          <a:p>
            <a:pPr>
              <a:buFontTx/>
              <a:buNone/>
            </a:pPr>
            <a:r>
              <a:rPr lang="en-US" dirty="0">
                <a:latin typeface="Calibri" pitchFamily="34" charset="0"/>
              </a:rPr>
              <a:t>Why do you think they are closed on the wilted leaf?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a:latin typeface="Calibri" pitchFamily="34" charset="0"/>
              </a:rPr>
              <a:t>Wilted vs. Crisp Leaves</a:t>
            </a:r>
          </a:p>
        </p:txBody>
      </p:sp>
      <p:sp>
        <p:nvSpPr>
          <p:cNvPr id="102403" name="Rectangle 3"/>
          <p:cNvSpPr>
            <a:spLocks noGrp="1" noChangeArrowheads="1"/>
          </p:cNvSpPr>
          <p:nvPr>
            <p:ph type="body" idx="1"/>
          </p:nvPr>
        </p:nvSpPr>
        <p:spPr/>
        <p:txBody>
          <a:bodyPr/>
          <a:lstStyle/>
          <a:p>
            <a:pPr>
              <a:buFontTx/>
              <a:buNone/>
            </a:pPr>
            <a:r>
              <a:rPr lang="en-US" dirty="0">
                <a:latin typeface="Calibri" pitchFamily="34" charset="0"/>
              </a:rPr>
              <a:t>How are the stomata different? </a:t>
            </a:r>
          </a:p>
          <a:p>
            <a:pPr>
              <a:buFontTx/>
              <a:buNone/>
            </a:pPr>
            <a:r>
              <a:rPr lang="en-US" dirty="0" smtClean="0">
                <a:latin typeface="Calibri" pitchFamily="34" charset="0"/>
              </a:rPr>
              <a:t>  - The guard cells are closed on the wilted leaf</a:t>
            </a:r>
            <a:endParaRPr lang="en-US" dirty="0">
              <a:latin typeface="Calibri" pitchFamily="34" charset="0"/>
            </a:endParaRPr>
          </a:p>
          <a:p>
            <a:pPr>
              <a:buFontTx/>
              <a:buNone/>
            </a:pPr>
            <a:r>
              <a:rPr lang="en-US" dirty="0">
                <a:latin typeface="Calibri" pitchFamily="34" charset="0"/>
              </a:rPr>
              <a:t>What is the purpose of the stomata?</a:t>
            </a:r>
          </a:p>
          <a:p>
            <a:pPr>
              <a:buFontTx/>
              <a:buNone/>
            </a:pPr>
            <a:r>
              <a:rPr lang="en-US" dirty="0" smtClean="0">
                <a:latin typeface="Calibri" pitchFamily="34" charset="0"/>
              </a:rPr>
              <a:t>  -To regulate the amount of water passing out the plant</a:t>
            </a:r>
            <a:endParaRPr lang="en-US" dirty="0">
              <a:latin typeface="Calibri" pitchFamily="34" charset="0"/>
            </a:endParaRPr>
          </a:p>
          <a:p>
            <a:pPr>
              <a:buFontTx/>
              <a:buNone/>
            </a:pPr>
            <a:r>
              <a:rPr lang="en-US" dirty="0">
                <a:latin typeface="Calibri" pitchFamily="34" charset="0"/>
              </a:rPr>
              <a:t>Why do you think they are closed on the wilted leaf</a:t>
            </a:r>
            <a:r>
              <a:rPr lang="en-US" dirty="0" smtClean="0">
                <a:latin typeface="Calibri" pitchFamily="34" charset="0"/>
              </a:rPr>
              <a:t>?</a:t>
            </a:r>
          </a:p>
          <a:p>
            <a:pPr>
              <a:buFontTx/>
              <a:buNone/>
            </a:pPr>
            <a:r>
              <a:rPr lang="en-US" dirty="0" smtClean="0">
                <a:latin typeface="Calibri" pitchFamily="34" charset="0"/>
              </a:rPr>
              <a:t>  - To prevent water loss</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HOW WOULD THE EOLDEA LEAF BE DIFFERENT?</a:t>
            </a:r>
            <a:endParaRPr lang="en-US" sz="3000" dirty="0"/>
          </a:p>
        </p:txBody>
      </p:sp>
      <p:sp>
        <p:nvSpPr>
          <p:cNvPr id="3" name="Content Placeholder 2"/>
          <p:cNvSpPr>
            <a:spLocks noGrp="1"/>
          </p:cNvSpPr>
          <p:nvPr>
            <p:ph idx="1"/>
          </p:nvPr>
        </p:nvSpPr>
        <p:spPr/>
        <p:txBody>
          <a:bodyPr/>
          <a:lstStyle/>
          <a:p>
            <a:pPr>
              <a:lnSpc>
                <a:spcPct val="150000"/>
              </a:lnSpc>
              <a:buNone/>
            </a:pPr>
            <a:r>
              <a:rPr lang="en-US" dirty="0" smtClean="0"/>
              <a:t>	Discuss in groups.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dirty="0" smtClean="0">
                <a:latin typeface="Calibri" pitchFamily="34" charset="0"/>
              </a:rPr>
              <a:t>Investigation </a:t>
            </a:r>
            <a:r>
              <a:rPr lang="en-US" sz="6000" dirty="0">
                <a:latin typeface="Calibri" pitchFamily="34" charset="0"/>
              </a:rPr>
              <a:t>6</a:t>
            </a:r>
            <a:r>
              <a:rPr lang="en-US" sz="6000" dirty="0" smtClean="0">
                <a:latin typeface="Calibri" pitchFamily="34" charset="0"/>
              </a:rPr>
              <a:t> - Part 3</a:t>
            </a:r>
          </a:p>
          <a:p>
            <a:pPr algn="ctr">
              <a:buNone/>
            </a:pPr>
            <a:r>
              <a:rPr lang="en-US" sz="4500" dirty="0" smtClean="0">
                <a:latin typeface="Calibri" pitchFamily="34" charset="0"/>
              </a:rPr>
              <a:t>Shrubs and Trees</a:t>
            </a:r>
            <a:endParaRPr lang="en-US" sz="450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lstStyle/>
          <a:p>
            <a:pPr>
              <a:buNone/>
            </a:pPr>
            <a:r>
              <a:rPr lang="en-US" dirty="0" smtClean="0"/>
              <a:t>	What happened when the celery was put into water?</a:t>
            </a:r>
          </a:p>
          <a:p>
            <a:pPr>
              <a:buNone/>
            </a:pPr>
            <a:endParaRPr lang="en-US" dirty="0" smtClean="0"/>
          </a:p>
          <a:p>
            <a:pPr>
              <a:buNone/>
            </a:pPr>
            <a:r>
              <a:rPr lang="en-US" dirty="0" smtClean="0"/>
              <a:t>	It seems like a lot of water passes through the plant. How can we capture some of the water to confirm that it is actually passing through?</a:t>
            </a:r>
            <a:endParaRPr lang="en-US" dirty="0"/>
          </a:p>
        </p:txBody>
      </p:sp>
      <p:sp>
        <p:nvSpPr>
          <p:cNvPr id="4" name="TextBox 3"/>
          <p:cNvSpPr txBox="1"/>
          <p:nvPr/>
        </p:nvSpPr>
        <p:spPr>
          <a:xfrm>
            <a:off x="152400" y="4495800"/>
            <a:ext cx="8839200" cy="1708160"/>
          </a:xfrm>
          <a:prstGeom prst="rect">
            <a:avLst/>
          </a:prstGeom>
          <a:noFill/>
        </p:spPr>
        <p:txBody>
          <a:bodyPr wrap="square" rtlCol="0">
            <a:spAutoFit/>
          </a:bodyPr>
          <a:lstStyle/>
          <a:p>
            <a:r>
              <a:rPr lang="en-US" sz="3500" i="1" dirty="0" smtClean="0">
                <a:latin typeface="Calibri" pitchFamily="34" charset="0"/>
              </a:rPr>
              <a:t>I have a bunch of these clear bags and pieces </a:t>
            </a:r>
          </a:p>
          <a:p>
            <a:r>
              <a:rPr lang="en-US" sz="3500" i="1" dirty="0" smtClean="0">
                <a:latin typeface="Calibri" pitchFamily="34" charset="0"/>
              </a:rPr>
              <a:t>of string. Could we use them to help with this</a:t>
            </a:r>
          </a:p>
          <a:p>
            <a:r>
              <a:rPr lang="en-US" sz="3500" i="1" dirty="0" smtClean="0">
                <a:latin typeface="Calibri" pitchFamily="34" charset="0"/>
              </a:rPr>
              <a:t>problem?</a:t>
            </a:r>
            <a:endParaRPr lang="en-US" sz="35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t>	</a:t>
            </a:r>
            <a:r>
              <a:rPr lang="en-US" sz="4000" dirty="0" smtClean="0"/>
              <a:t>Come up with a plan to test a plant growing outdoors to see if water is passing through it. </a:t>
            </a:r>
          </a:p>
          <a:p>
            <a:pPr>
              <a:buNone/>
            </a:pPr>
            <a:endParaRPr lang="en-US" sz="4000" dirty="0" smtClean="0"/>
          </a:p>
          <a:p>
            <a:pPr>
              <a:buNone/>
            </a:pPr>
            <a:r>
              <a:rPr lang="en-US" sz="4000" dirty="0" smtClean="0"/>
              <a:t>	Brainstorm some ideas in your journal.</a:t>
            </a:r>
            <a:endParaRPr lang="en-US"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p:txBody>
          <a:bodyPr/>
          <a:lstStyle/>
          <a:p>
            <a:pPr marL="514350" indent="-514350">
              <a:buAutoNum type="alphaLcPeriod"/>
            </a:pPr>
            <a:r>
              <a:rPr lang="en-US" sz="2800" dirty="0" smtClean="0"/>
              <a:t>Use masking tape to label the string with the groups name.</a:t>
            </a:r>
          </a:p>
          <a:p>
            <a:pPr marL="514350" indent="-514350">
              <a:buAutoNum type="alphaLcPeriod"/>
            </a:pPr>
            <a:r>
              <a:rPr lang="en-US" sz="2800" dirty="0" smtClean="0"/>
              <a:t>Weigh the plastic bag and record the mass on the label.</a:t>
            </a:r>
          </a:p>
          <a:p>
            <a:pPr marL="514350" indent="-514350">
              <a:buAutoNum type="alphaLcPeriod"/>
            </a:pPr>
            <a:r>
              <a:rPr lang="en-US" sz="2800" dirty="0" smtClean="0"/>
              <a:t>Locate a dry branch, slip the bag over the foliage and tie it off securely with the string. </a:t>
            </a:r>
          </a:p>
          <a:p>
            <a:pPr marL="514350" indent="-514350">
              <a:buAutoNum type="alphaLcPeriod"/>
            </a:pPr>
            <a:r>
              <a:rPr lang="en-US" sz="2800" dirty="0" smtClean="0"/>
              <a:t>The next day, look for water in the bag, remove it and reweigh it.</a:t>
            </a:r>
          </a:p>
          <a:p>
            <a:pPr marL="514350" indent="-514350">
              <a:buAutoNum type="alphaLcPeriod"/>
            </a:pPr>
            <a:r>
              <a:rPr lang="en-US" sz="2800" dirty="0" smtClean="0"/>
              <a:t>Calculate the amount of water that escaped from the branch in one day. </a:t>
            </a:r>
          </a:p>
          <a:p>
            <a:pPr marL="514350" indent="-514350">
              <a:buAutoNum type="alphaL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latin typeface="Calibri" pitchFamily="34" charset="0"/>
              </a:rPr>
              <a:t>Revisiting our Celery</a:t>
            </a:r>
          </a:p>
        </p:txBody>
      </p:sp>
      <p:sp>
        <p:nvSpPr>
          <p:cNvPr id="73731" name="Rectangle 3"/>
          <p:cNvSpPr>
            <a:spLocks noGrp="1" noChangeArrowheads="1"/>
          </p:cNvSpPr>
          <p:nvPr>
            <p:ph type="body" idx="1"/>
          </p:nvPr>
        </p:nvSpPr>
        <p:spPr>
          <a:xfrm>
            <a:off x="457200" y="1600201"/>
            <a:ext cx="8229600" cy="3581400"/>
          </a:xfrm>
        </p:spPr>
        <p:txBody>
          <a:bodyPr/>
          <a:lstStyle/>
          <a:p>
            <a:pPr>
              <a:lnSpc>
                <a:spcPct val="90000"/>
              </a:lnSpc>
              <a:buFontTx/>
              <a:buNone/>
            </a:pPr>
            <a:r>
              <a:rPr lang="en-US" sz="4000" dirty="0">
                <a:latin typeface="Calibri" pitchFamily="34" charset="0"/>
              </a:rPr>
              <a:t>	We set up this celery to see if a plant with no roots can take </a:t>
            </a:r>
            <a:r>
              <a:rPr lang="en-US" sz="4000" dirty="0" smtClean="0">
                <a:latin typeface="Calibri" pitchFamily="34" charset="0"/>
              </a:rPr>
              <a:t>up </a:t>
            </a:r>
            <a:r>
              <a:rPr lang="en-US" sz="4000" dirty="0">
                <a:latin typeface="Calibri" pitchFamily="34" charset="0"/>
              </a:rPr>
              <a:t>water. </a:t>
            </a:r>
          </a:p>
          <a:p>
            <a:pPr>
              <a:lnSpc>
                <a:spcPct val="90000"/>
              </a:lnSpc>
              <a:buFontTx/>
              <a:buNone/>
            </a:pPr>
            <a:endParaRPr lang="en-US" sz="4000" dirty="0">
              <a:latin typeface="Calibri" pitchFamily="34" charset="0"/>
            </a:endParaRPr>
          </a:p>
          <a:p>
            <a:pPr>
              <a:lnSpc>
                <a:spcPct val="90000"/>
              </a:lnSpc>
              <a:buFontTx/>
              <a:buNone/>
            </a:pPr>
            <a:r>
              <a:rPr lang="en-US" sz="4000" dirty="0">
                <a:latin typeface="Calibri" pitchFamily="34" charset="0"/>
              </a:rPr>
              <a:t>	What do you </a:t>
            </a:r>
            <a:r>
              <a:rPr lang="en-US" sz="4000" dirty="0" smtClean="0">
                <a:latin typeface="Calibri" pitchFamily="34" charset="0"/>
              </a:rPr>
              <a:t>notice has happened</a:t>
            </a:r>
            <a:r>
              <a:rPr lang="en-US" sz="4000" dirty="0">
                <a:latin typeface="Calibri" pitchFamily="34" charset="0"/>
              </a:rPr>
              <a:t>? </a:t>
            </a:r>
          </a:p>
        </p:txBody>
      </p:sp>
      <p:sp>
        <p:nvSpPr>
          <p:cNvPr id="4" name="TextBox 3"/>
          <p:cNvSpPr txBox="1"/>
          <p:nvPr/>
        </p:nvSpPr>
        <p:spPr>
          <a:xfrm>
            <a:off x="1143000" y="5029200"/>
            <a:ext cx="7010400" cy="630942"/>
          </a:xfrm>
          <a:prstGeom prst="rect">
            <a:avLst/>
          </a:prstGeom>
          <a:noFill/>
        </p:spPr>
        <p:txBody>
          <a:bodyPr wrap="square" rtlCol="0">
            <a:spAutoFit/>
          </a:bodyPr>
          <a:lstStyle/>
          <a:p>
            <a:r>
              <a:rPr lang="en-US" sz="3500" b="1" dirty="0" smtClean="0">
                <a:latin typeface="Calibri" pitchFamily="34" charset="0"/>
              </a:rPr>
              <a:t>Where do you think the water went?</a:t>
            </a:r>
            <a:endParaRPr lang="en-US" sz="35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dirty="0" smtClean="0">
                <a:latin typeface="Calibri" pitchFamily="34" charset="0"/>
              </a:rPr>
              <a:t>BREAKPOINT</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Outside to Retrieve Bags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Remove </a:t>
            </a:r>
            <a:r>
              <a:rPr lang="en-US" dirty="0" smtClean="0"/>
              <a:t>carefully(bring scissors) </a:t>
            </a:r>
            <a:r>
              <a:rPr lang="en-US" dirty="0" smtClean="0"/>
              <a:t>to not lose any water then hold shut!</a:t>
            </a:r>
          </a:p>
          <a:p>
            <a:r>
              <a:rPr lang="en-US" dirty="0" smtClean="0"/>
              <a:t>Come back to class.  </a:t>
            </a:r>
          </a:p>
          <a:p>
            <a:r>
              <a:rPr lang="en-US" dirty="0" smtClean="0"/>
              <a:t>Reweigh the bag and calculate </a:t>
            </a:r>
            <a:r>
              <a:rPr lang="en-US" dirty="0" smtClean="0"/>
              <a:t>mass</a:t>
            </a:r>
          </a:p>
          <a:p>
            <a:r>
              <a:rPr lang="en-US" dirty="0" smtClean="0"/>
              <a:t>Record in the table you created in your ISN yesterday.  </a:t>
            </a:r>
            <a:endParaRPr lang="en-US" dirty="0"/>
          </a:p>
        </p:txBody>
      </p:sp>
    </p:spTree>
    <p:extLst>
      <p:ext uri="{BB962C8B-B14F-4D97-AF65-F5344CB8AC3E}">
        <p14:creationId xmlns:p14="http://schemas.microsoft.com/office/powerpoint/2010/main" val="1323790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BAGGIE EXPERIMENT RESULTS</a:t>
            </a:r>
            <a:endParaRPr lang="en-US" sz="3800" dirty="0"/>
          </a:p>
        </p:txBody>
      </p:sp>
      <p:sp>
        <p:nvSpPr>
          <p:cNvPr id="3" name="Content Placeholder 2"/>
          <p:cNvSpPr>
            <a:spLocks noGrp="1"/>
          </p:cNvSpPr>
          <p:nvPr>
            <p:ph idx="1"/>
          </p:nvPr>
        </p:nvSpPr>
        <p:spPr>
          <a:xfrm>
            <a:off x="457200" y="1417638"/>
            <a:ext cx="8305800" cy="4708525"/>
          </a:xfrm>
        </p:spPr>
        <p:txBody>
          <a:bodyPr/>
          <a:lstStyle/>
          <a:p>
            <a:r>
              <a:rPr lang="en-US" dirty="0" smtClean="0"/>
              <a:t> Why did the bag weigh more?</a:t>
            </a:r>
          </a:p>
          <a:p>
            <a:pPr>
              <a:buNone/>
            </a:pPr>
            <a:endParaRPr lang="en-US" dirty="0" smtClean="0"/>
          </a:p>
          <a:p>
            <a:r>
              <a:rPr lang="en-US" dirty="0" smtClean="0"/>
              <a:t>The leaves were dry when the bag was put over the branch. Where did the water come from?</a:t>
            </a:r>
          </a:p>
          <a:p>
            <a:endParaRPr lang="en-US" dirty="0" smtClean="0"/>
          </a:p>
          <a:p>
            <a:r>
              <a:rPr lang="en-US" dirty="0" smtClean="0"/>
              <a:t>Where </a:t>
            </a:r>
            <a:r>
              <a:rPr lang="en-US" dirty="0" smtClean="0"/>
              <a:t>is the water that came out of the other leaves in your plant?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cap="all" dirty="0">
                <a:latin typeface="Calibri" pitchFamily="34" charset="0"/>
              </a:rPr>
              <a:t>Transpiration</a:t>
            </a:r>
          </a:p>
        </p:txBody>
      </p:sp>
      <p:sp>
        <p:nvSpPr>
          <p:cNvPr id="104451" name="Rectangle 3"/>
          <p:cNvSpPr>
            <a:spLocks noGrp="1" noChangeArrowheads="1"/>
          </p:cNvSpPr>
          <p:nvPr>
            <p:ph type="body" idx="1"/>
          </p:nvPr>
        </p:nvSpPr>
        <p:spPr/>
        <p:txBody>
          <a:bodyPr/>
          <a:lstStyle/>
          <a:p>
            <a:pPr>
              <a:lnSpc>
                <a:spcPct val="90000"/>
              </a:lnSpc>
              <a:buFontTx/>
              <a:buNone/>
            </a:pPr>
            <a:r>
              <a:rPr lang="en-US" sz="4000" dirty="0" smtClean="0">
                <a:latin typeface="Calibri" pitchFamily="34" charset="0"/>
              </a:rPr>
              <a:t>	The </a:t>
            </a:r>
            <a:r>
              <a:rPr lang="en-US" sz="4000" dirty="0">
                <a:latin typeface="Calibri" pitchFamily="34" charset="0"/>
              </a:rPr>
              <a:t>process by which water passes through a plant from the root to the leaves and then out through the stomata is called </a:t>
            </a:r>
            <a:r>
              <a:rPr lang="en-US" sz="4000" b="1" u="sng" dirty="0">
                <a:latin typeface="Calibri" pitchFamily="34" charset="0"/>
              </a:rPr>
              <a:t>transpiration.</a:t>
            </a:r>
            <a:r>
              <a:rPr lang="en-US" sz="4000" dirty="0">
                <a:latin typeface="Calibri" pitchFamily="34" charset="0"/>
              </a:rPr>
              <a:t> Transpiration ensures that water will be flowing to every cell in the plant at all times. </a:t>
            </a:r>
            <a:endParaRPr lang="en-US" sz="4000" b="1" u="sng" dirty="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p:txBody>
          <a:bodyPr/>
          <a:lstStyle/>
          <a:p>
            <a:pPr>
              <a:lnSpc>
                <a:spcPct val="90000"/>
              </a:lnSpc>
              <a:buFontTx/>
              <a:buNone/>
            </a:pPr>
            <a:r>
              <a:rPr lang="en-US" dirty="0">
                <a:latin typeface="Calibri" pitchFamily="34" charset="0"/>
              </a:rPr>
              <a:t>   </a:t>
            </a:r>
            <a:r>
              <a:rPr lang="en-US" sz="4000" dirty="0">
                <a:latin typeface="Calibri" pitchFamily="34" charset="0"/>
              </a:rPr>
              <a:t>When water is scarce, the guard cells on the stomata close to decrease transpiration. When water is plentiful, the stomata will open and water will move through the plant more quickly.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274638"/>
            <a:ext cx="9144000" cy="1143000"/>
          </a:xfrm>
        </p:spPr>
        <p:txBody>
          <a:bodyPr/>
          <a:lstStyle/>
          <a:p>
            <a:r>
              <a:rPr lang="en-US" sz="5000" dirty="0" smtClean="0">
                <a:latin typeface="Calibri" pitchFamily="34" charset="0"/>
              </a:rPr>
              <a:t>WATER CYCLE</a:t>
            </a:r>
            <a:endParaRPr lang="en-US" sz="5000" dirty="0">
              <a:latin typeface="Calibri" pitchFamily="34" charset="0"/>
            </a:endParaRPr>
          </a:p>
        </p:txBody>
      </p:sp>
      <p:sp>
        <p:nvSpPr>
          <p:cNvPr id="106499" name="Rectangle 3"/>
          <p:cNvSpPr>
            <a:spLocks noGrp="1" noChangeArrowheads="1"/>
          </p:cNvSpPr>
          <p:nvPr>
            <p:ph type="body" idx="1"/>
          </p:nvPr>
        </p:nvSpPr>
        <p:spPr>
          <a:xfrm>
            <a:off x="304800" y="1219200"/>
            <a:ext cx="8382000" cy="4906963"/>
          </a:xfrm>
        </p:spPr>
        <p:txBody>
          <a:bodyPr/>
          <a:lstStyle/>
          <a:p>
            <a:pPr>
              <a:buFontTx/>
              <a:buNone/>
            </a:pPr>
            <a:r>
              <a:rPr lang="en-US" dirty="0" smtClean="0">
                <a:latin typeface="Calibri" pitchFamily="34" charset="0"/>
              </a:rPr>
              <a:t>	Water </a:t>
            </a:r>
            <a:r>
              <a:rPr lang="en-US" dirty="0">
                <a:latin typeface="Calibri" pitchFamily="34" charset="0"/>
              </a:rPr>
              <a:t>evaporates from the sea, rises to the sky as water vapor, forms clouds, drops its moisture to the Earth as rain and snow, and flows back to the sea. </a:t>
            </a:r>
            <a:endParaRPr lang="en-US" dirty="0" smtClean="0">
              <a:latin typeface="Calibri" pitchFamily="34" charset="0"/>
            </a:endParaRPr>
          </a:p>
          <a:p>
            <a:pPr>
              <a:buFontTx/>
              <a:buNone/>
            </a:pPr>
            <a:endParaRPr lang="en-US" dirty="0" smtClean="0">
              <a:latin typeface="Calibri" pitchFamily="34" charset="0"/>
            </a:endParaRPr>
          </a:p>
          <a:p>
            <a:pPr>
              <a:buFontTx/>
              <a:buNone/>
            </a:pPr>
            <a:r>
              <a:rPr lang="en-US" dirty="0" smtClean="0">
                <a:latin typeface="Calibri" pitchFamily="34" charset="0"/>
              </a:rPr>
              <a:t>	Another major contributor to the water cycle is transpiration by plants. The water vapor that comes out through the stomata also rises to the sky where it joins with water vapor from other sources to form clouds. </a:t>
            </a:r>
            <a:endParaRPr lang="en-US" dirty="0">
              <a:latin typeface="Calibri" pitchFamily="34" charset="0"/>
            </a:endParaRPr>
          </a:p>
          <a:p>
            <a:pPr>
              <a:buFontTx/>
              <a:buNone/>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JOURNAL</a:t>
            </a:r>
            <a:endParaRPr lang="en-US" dirty="0"/>
          </a:p>
        </p:txBody>
      </p:sp>
      <p:sp>
        <p:nvSpPr>
          <p:cNvPr id="3" name="Content Placeholder 2"/>
          <p:cNvSpPr>
            <a:spLocks noGrp="1"/>
          </p:cNvSpPr>
          <p:nvPr>
            <p:ph idx="1"/>
          </p:nvPr>
        </p:nvSpPr>
        <p:spPr/>
        <p:txBody>
          <a:bodyPr/>
          <a:lstStyle/>
          <a:p>
            <a:pPr>
              <a:buNone/>
            </a:pPr>
            <a:r>
              <a:rPr lang="en-US" dirty="0" smtClean="0"/>
              <a:t>	Please write a story in response to this question:</a:t>
            </a:r>
          </a:p>
          <a:p>
            <a:pPr>
              <a:buNone/>
            </a:pPr>
            <a:endParaRPr lang="en-US" dirty="0" smtClean="0"/>
          </a:p>
          <a:p>
            <a:pPr algn="ctr">
              <a:buNone/>
            </a:pPr>
            <a:r>
              <a:rPr lang="en-US" dirty="0" smtClean="0"/>
              <a:t>	</a:t>
            </a:r>
            <a:r>
              <a:rPr lang="en-US" sz="4000" dirty="0" smtClean="0">
                <a:solidFill>
                  <a:srgbClr val="0070C0"/>
                </a:solidFill>
              </a:rPr>
              <a:t>How is a river with lots of people living along its banks like the vascular system of a plant?</a:t>
            </a:r>
            <a:endParaRPr lang="en-US" sz="4000"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a:buNone/>
            </a:pPr>
            <a:r>
              <a:rPr lang="en-US" dirty="0" smtClean="0"/>
              <a:t>	Please read </a:t>
            </a:r>
            <a:r>
              <a:rPr lang="en-US" b="1" i="1" dirty="0" smtClean="0"/>
              <a:t>Stems and Leaves </a:t>
            </a:r>
            <a:r>
              <a:rPr lang="en-US" dirty="0" smtClean="0"/>
              <a:t>on page 35 of the </a:t>
            </a:r>
            <a:r>
              <a:rPr lang="en-US" b="1" i="1" dirty="0" smtClean="0"/>
              <a:t>Diversity of Life Resources </a:t>
            </a:r>
            <a:r>
              <a:rPr lang="en-US" dirty="0" smtClean="0"/>
              <a:t>book and answer the questions at the end of </a:t>
            </a:r>
            <a:r>
              <a:rPr lang="en-US" smtClean="0"/>
              <a:t>the reading.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533400"/>
            <a:ext cx="8229600" cy="1066800"/>
          </a:xfrm>
        </p:spPr>
        <p:txBody>
          <a:bodyPr/>
          <a:lstStyle/>
          <a:p>
            <a:r>
              <a:rPr lang="en-US" sz="4000" cap="all" dirty="0">
                <a:latin typeface="Copperplate Gothic Bold" pitchFamily="34" charset="0"/>
              </a:rPr>
              <a:t>What happened to the Water?</a:t>
            </a:r>
            <a:br>
              <a:rPr lang="en-US" sz="4000" cap="all" dirty="0">
                <a:latin typeface="Copperplate Gothic Bold" pitchFamily="34" charset="0"/>
              </a:rPr>
            </a:br>
            <a:endParaRPr lang="en-US" sz="4000" dirty="0">
              <a:latin typeface="Copperplate Gothic Bold" pitchFamily="34" charset="0"/>
            </a:endParaRPr>
          </a:p>
        </p:txBody>
      </p:sp>
      <p:sp>
        <p:nvSpPr>
          <p:cNvPr id="74755" name="Rectangle 3"/>
          <p:cNvSpPr>
            <a:spLocks noGrp="1" noChangeArrowheads="1"/>
          </p:cNvSpPr>
          <p:nvPr>
            <p:ph type="body" idx="1"/>
          </p:nvPr>
        </p:nvSpPr>
        <p:spPr/>
        <p:txBody>
          <a:bodyPr/>
          <a:lstStyle/>
          <a:p>
            <a:pPr>
              <a:buFontTx/>
              <a:buNone/>
            </a:pPr>
            <a:r>
              <a:rPr lang="en-US" sz="6000" dirty="0" smtClean="0">
                <a:solidFill>
                  <a:srgbClr val="00B050"/>
                </a:solidFill>
                <a:latin typeface="+mj-lt"/>
              </a:rPr>
              <a:t>Brainstorm!</a:t>
            </a:r>
            <a:endParaRPr lang="en-US" sz="6000" dirty="0">
              <a:solidFill>
                <a:srgbClr val="00B050"/>
              </a:solidFill>
              <a:latin typeface="+mj-lt"/>
            </a:endParaRPr>
          </a:p>
        </p:txBody>
      </p:sp>
      <p:pic>
        <p:nvPicPr>
          <p:cNvPr id="1026" name="Picture 2" descr="C:\Users\Tony Tran\AppData\Local\Microsoft\Windows\Temporary Internet Files\Content.IE5\LMWPDBZ2\MC900084348[1].wmf"/>
          <p:cNvPicPr>
            <a:picLocks noChangeAspect="1" noChangeArrowheads="1"/>
          </p:cNvPicPr>
          <p:nvPr/>
        </p:nvPicPr>
        <p:blipFill>
          <a:blip r:embed="rId3" cstate="print"/>
          <a:srcRect/>
          <a:stretch>
            <a:fillRect/>
          </a:stretch>
        </p:blipFill>
        <p:spPr bwMode="auto">
          <a:xfrm>
            <a:off x="5820232" y="3352800"/>
            <a:ext cx="3323767" cy="3505200"/>
          </a:xfrm>
          <a:prstGeom prst="rect">
            <a:avLst/>
          </a:prstGeom>
          <a:noFill/>
        </p:spPr>
      </p:pic>
      <p:pic>
        <p:nvPicPr>
          <p:cNvPr id="6" name="Picture 5" descr="science-celery.jpg"/>
          <p:cNvPicPr>
            <a:picLocks noChangeAspect="1"/>
          </p:cNvPicPr>
          <p:nvPr/>
        </p:nvPicPr>
        <p:blipFill>
          <a:blip r:embed="rId4" cstate="print"/>
          <a:stretch>
            <a:fillRect/>
          </a:stretch>
        </p:blipFill>
        <p:spPr>
          <a:xfrm>
            <a:off x="1752600" y="2590800"/>
            <a:ext cx="4038600" cy="3063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74755">
                                            <p:txEl>
                                              <p:pRg st="0" end="0"/>
                                            </p:txEl>
                                          </p:spTgt>
                                        </p:tgtEl>
                                        <p:attrNameLst>
                                          <p:attrName>style.color</p:attrName>
                                        </p:attrNameLst>
                                      </p:cBhvr>
                                      <p:by>
                                        <p:hsl h="0" s="-70588" l="0"/>
                                      </p:by>
                                    </p:animClr>
                                    <p:animClr clrSpc="hsl" dir="cw">
                                      <p:cBhvr>
                                        <p:cTn id="7" dur="500" fill="hold"/>
                                        <p:tgtEl>
                                          <p:spTgt spid="74755">
                                            <p:txEl>
                                              <p:pRg st="0" end="0"/>
                                            </p:txEl>
                                          </p:spTgt>
                                        </p:tgtEl>
                                        <p:attrNameLst>
                                          <p:attrName>fillcolor</p:attrName>
                                        </p:attrNameLst>
                                      </p:cBhvr>
                                      <p:by>
                                        <p:hsl h="0" s="-70588" l="0"/>
                                      </p:by>
                                    </p:animClr>
                                    <p:animClr clrSpc="hsl" dir="cw">
                                      <p:cBhvr>
                                        <p:cTn id="8" dur="500" fill="hold"/>
                                        <p:tgtEl>
                                          <p:spTgt spid="74755">
                                            <p:txEl>
                                              <p:pRg st="0" end="0"/>
                                            </p:txEl>
                                          </p:spTgt>
                                        </p:tgtEl>
                                        <p:attrNameLst>
                                          <p:attrName>stroke.color</p:attrName>
                                        </p:attrNameLst>
                                      </p:cBhvr>
                                      <p:by>
                                        <p:hsl h="0" s="-70588" l="0"/>
                                      </p:by>
                                    </p:animClr>
                                    <p:set>
                                      <p:cBhvr>
                                        <p:cTn id="9" dur="500" fill="hold"/>
                                        <p:tgtEl>
                                          <p:spTgt spid="7475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57200" y="838200"/>
            <a:ext cx="8229600" cy="5287963"/>
          </a:xfrm>
        </p:spPr>
        <p:txBody>
          <a:bodyPr/>
          <a:lstStyle/>
          <a:p>
            <a:pPr algn="ctr">
              <a:buFontTx/>
              <a:buNone/>
            </a:pPr>
            <a:r>
              <a:rPr lang="en-US" sz="4000" dirty="0">
                <a:latin typeface="Calibri" pitchFamily="34" charset="0"/>
              </a:rPr>
              <a:t>  </a:t>
            </a:r>
            <a:r>
              <a:rPr lang="en-US" sz="4600" dirty="0">
                <a:latin typeface="Calibri" pitchFamily="34" charset="0"/>
              </a:rPr>
              <a:t>Your group will set up a scientific experiment to figure out where the water went. </a:t>
            </a:r>
          </a:p>
          <a:p>
            <a:pPr algn="ctr">
              <a:buFontTx/>
              <a:buNone/>
            </a:pPr>
            <a:endParaRPr lang="en-US" sz="4600" dirty="0">
              <a:latin typeface="Calibri" pitchFamily="34" charset="0"/>
            </a:endParaRPr>
          </a:p>
          <a:p>
            <a:pPr algn="ctr">
              <a:buFontTx/>
              <a:buNone/>
            </a:pPr>
            <a:endParaRPr lang="en-US" sz="46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274638"/>
            <a:ext cx="8915400" cy="1143000"/>
          </a:xfrm>
        </p:spPr>
        <p:txBody>
          <a:bodyPr/>
          <a:lstStyle/>
          <a:p>
            <a:r>
              <a:rPr lang="en-US" sz="4000" dirty="0">
                <a:latin typeface="Calibri" pitchFamily="34" charset="0"/>
              </a:rPr>
              <a:t>Materials for the Celery Investigation</a:t>
            </a:r>
          </a:p>
        </p:txBody>
      </p:sp>
      <p:sp>
        <p:nvSpPr>
          <p:cNvPr id="76803" name="Rectangle 3"/>
          <p:cNvSpPr>
            <a:spLocks noGrp="1" noChangeArrowheads="1"/>
          </p:cNvSpPr>
          <p:nvPr>
            <p:ph type="body" idx="1"/>
          </p:nvPr>
        </p:nvSpPr>
        <p:spPr/>
        <p:txBody>
          <a:bodyPr/>
          <a:lstStyle/>
          <a:p>
            <a:r>
              <a:rPr lang="en-US" sz="5000"/>
              <a:t>1 stalk of celery</a:t>
            </a:r>
          </a:p>
          <a:p>
            <a:r>
              <a:rPr lang="en-US" sz="5000"/>
              <a:t>2 vials</a:t>
            </a:r>
          </a:p>
          <a:p>
            <a:r>
              <a:rPr lang="en-US" sz="5000"/>
              <a:t>1 vial holder</a:t>
            </a:r>
          </a:p>
          <a:p>
            <a:r>
              <a:rPr lang="en-US" sz="5000"/>
              <a:t>1 graduated cylinder</a:t>
            </a:r>
          </a:p>
          <a:p>
            <a:r>
              <a:rPr lang="en-US" sz="5000"/>
              <a:t>1 balance</a:t>
            </a:r>
          </a:p>
          <a:p>
            <a:endParaRPr lang="en-US" sz="5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cap="all" dirty="0">
                <a:latin typeface="Calibri" pitchFamily="34" charset="0"/>
              </a:rPr>
              <a:t>Discussion points</a:t>
            </a:r>
          </a:p>
        </p:txBody>
      </p:sp>
      <p:sp>
        <p:nvSpPr>
          <p:cNvPr id="77827" name="Rectangle 3"/>
          <p:cNvSpPr>
            <a:spLocks noGrp="1" noChangeArrowheads="1"/>
          </p:cNvSpPr>
          <p:nvPr>
            <p:ph type="body" idx="1"/>
          </p:nvPr>
        </p:nvSpPr>
        <p:spPr/>
        <p:txBody>
          <a:bodyPr/>
          <a:lstStyle/>
          <a:p>
            <a:r>
              <a:rPr lang="en-US" dirty="0">
                <a:latin typeface="Calibri" pitchFamily="34" charset="0"/>
              </a:rPr>
              <a:t>How will you determine if water is absorbed by the celery?</a:t>
            </a:r>
          </a:p>
          <a:p>
            <a:r>
              <a:rPr lang="en-US" dirty="0">
                <a:latin typeface="Calibri" pitchFamily="34" charset="0"/>
              </a:rPr>
              <a:t>What tools will you use to make measurements?</a:t>
            </a:r>
          </a:p>
          <a:p>
            <a:r>
              <a:rPr lang="en-US" dirty="0">
                <a:latin typeface="Calibri" pitchFamily="34" charset="0"/>
              </a:rPr>
              <a:t>How will you determine if any water evaporates from your vials?</a:t>
            </a:r>
          </a:p>
          <a:p>
            <a:r>
              <a:rPr lang="en-US" dirty="0">
                <a:latin typeface="Calibri" pitchFamily="34" charset="0"/>
              </a:rPr>
              <a:t>How can you use a second vial to set up a control for your experiment?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dirty="0" smtClean="0"/>
              <a:t>CONTROLLED EXPERIMENTS</a:t>
            </a:r>
            <a:endParaRPr lang="en-US" sz="4000" cap="all" dirty="0">
              <a:latin typeface="Calibri" pitchFamily="34" charset="0"/>
            </a:endParaRPr>
          </a:p>
        </p:txBody>
      </p:sp>
      <p:sp>
        <p:nvSpPr>
          <p:cNvPr id="78851" name="Rectangle 3"/>
          <p:cNvSpPr>
            <a:spLocks noGrp="1" noChangeArrowheads="1"/>
          </p:cNvSpPr>
          <p:nvPr>
            <p:ph type="body" idx="1"/>
          </p:nvPr>
        </p:nvSpPr>
        <p:spPr/>
        <p:txBody>
          <a:bodyPr/>
          <a:lstStyle/>
          <a:p>
            <a:pPr>
              <a:buFontTx/>
              <a:buNone/>
            </a:pPr>
            <a:r>
              <a:rPr lang="en-US" sz="4000" dirty="0">
                <a:latin typeface="Calibri" pitchFamily="34" charset="0"/>
              </a:rPr>
              <a:t>  </a:t>
            </a:r>
            <a:r>
              <a:rPr lang="en-US" sz="4000" dirty="0" smtClean="0">
                <a:latin typeface="Calibri" pitchFamily="34" charset="0"/>
              </a:rPr>
              <a:t> A </a:t>
            </a:r>
            <a:r>
              <a:rPr lang="en-US" sz="4000" b="1" dirty="0">
                <a:latin typeface="Calibri" pitchFamily="34" charset="0"/>
              </a:rPr>
              <a:t>control </a:t>
            </a:r>
            <a:r>
              <a:rPr lang="en-US" sz="4000" dirty="0">
                <a:latin typeface="Calibri" pitchFamily="34" charset="0"/>
              </a:rPr>
              <a:t>group is a standard against which an </a:t>
            </a:r>
            <a:r>
              <a:rPr lang="en-US" sz="4000" dirty="0" smtClean="0">
                <a:latin typeface="Calibri" pitchFamily="34" charset="0"/>
              </a:rPr>
              <a:t>experiment </a:t>
            </a:r>
            <a:r>
              <a:rPr lang="en-US" sz="4000" dirty="0">
                <a:latin typeface="Calibri" pitchFamily="34" charset="0"/>
              </a:rPr>
              <a:t>is compared. The control group is set up exactly like the experimental group, except it is not subjected to the experimental variable.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4179</TotalTime>
  <Words>1039</Words>
  <Application>Microsoft Office PowerPoint</Application>
  <PresentationFormat>On-screen Show (4:3)</PresentationFormat>
  <Paragraphs>190</Paragraphs>
  <Slides>47</Slides>
  <Notes>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Copperplate Gothic Bold</vt:lpstr>
      <vt:lpstr>Kristen ITC</vt:lpstr>
      <vt:lpstr>Maiandra GD</vt:lpstr>
      <vt:lpstr>Default Design</vt:lpstr>
      <vt:lpstr>  Investigation 6  Transpiration   </vt:lpstr>
      <vt:lpstr>At the end of Investigation 6  you will be able to:</vt:lpstr>
      <vt:lpstr>PowerPoint Presentation</vt:lpstr>
      <vt:lpstr>Revisiting our Celery</vt:lpstr>
      <vt:lpstr>What happened to the Water? </vt:lpstr>
      <vt:lpstr>PowerPoint Presentation</vt:lpstr>
      <vt:lpstr>Materials for the Celery Investigation</vt:lpstr>
      <vt:lpstr>Discussion points</vt:lpstr>
      <vt:lpstr>CONTROLLED EXPERIMENTS</vt:lpstr>
      <vt:lpstr>CONTROLLED EXPERIMENTS</vt:lpstr>
      <vt:lpstr>PowerPoint Presentation</vt:lpstr>
      <vt:lpstr>CELERY-INVESTIGATION PLAN</vt:lpstr>
      <vt:lpstr>PowerPoint Presentation</vt:lpstr>
      <vt:lpstr>We asked:  “Can a plant without roots take up water?”</vt:lpstr>
      <vt:lpstr>I WOULD LIKE TO STANDARDIZE A FEW PARTS OF THIS EXPERIMENT:</vt:lpstr>
      <vt:lpstr>PowerPoint Presentation</vt:lpstr>
      <vt:lpstr>PowerPoint Presentation</vt:lpstr>
      <vt:lpstr>Observe Celery Experiment</vt:lpstr>
      <vt:lpstr>Celery Investigation  Results report out</vt:lpstr>
      <vt:lpstr>PowerPoint Presentation</vt:lpstr>
      <vt:lpstr>ADDING FOOD COLORING</vt:lpstr>
      <vt:lpstr>PowerPoint Presentation</vt:lpstr>
      <vt:lpstr>PowerPoint Presentation</vt:lpstr>
      <vt:lpstr>If the water is moving up the stems and getting out of the leaves, maybe we can find out how it escapes.  </vt:lpstr>
      <vt:lpstr>CELERY CROSS SECTIONS</vt:lpstr>
      <vt:lpstr>PowerPoint Presentation</vt:lpstr>
      <vt:lpstr>QUESTION TO CONSIDER</vt:lpstr>
      <vt:lpstr>PowerPoint Presentation</vt:lpstr>
      <vt:lpstr>PowerPoint Presentation</vt:lpstr>
      <vt:lpstr>PowerPoint Presentation</vt:lpstr>
      <vt:lpstr>PowerPoint Presentation</vt:lpstr>
      <vt:lpstr>ARE STOMATES MADE OF CELLS?</vt:lpstr>
      <vt:lpstr>Wilted vs. Crisp Leaves</vt:lpstr>
      <vt:lpstr>Wilted vs. Crisp Leaves</vt:lpstr>
      <vt:lpstr>HOW WOULD THE EOLDEA LEAF BE DIFFERENT?</vt:lpstr>
      <vt:lpstr>PowerPoint Presentation</vt:lpstr>
      <vt:lpstr>PowerPoint Presentation</vt:lpstr>
      <vt:lpstr>PowerPoint Presentation</vt:lpstr>
      <vt:lpstr>INVESTIGATION</vt:lpstr>
      <vt:lpstr>PowerPoint Presentation</vt:lpstr>
      <vt:lpstr>Go Outside to Retrieve Bags</vt:lpstr>
      <vt:lpstr>BAGGIE EXPERIMENT RESULTS</vt:lpstr>
      <vt:lpstr>Transpiration</vt:lpstr>
      <vt:lpstr>PowerPoint Presentation</vt:lpstr>
      <vt:lpstr>WATER CYCLE</vt:lpstr>
      <vt:lpstr>IN YOUR JOURNAL</vt:lpstr>
      <vt:lpstr>HOMEWORK</vt:lpstr>
    </vt:vector>
  </TitlesOfParts>
  <Company>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Tasty Tuesday!</dc:title>
  <dc:creator>Adrienne M. Farley</dc:creator>
  <cp:lastModifiedBy>Hollie Stafford</cp:lastModifiedBy>
  <cp:revision>64</cp:revision>
  <dcterms:created xsi:type="dcterms:W3CDTF">2012-04-02T17:13:32Z</dcterms:created>
  <dcterms:modified xsi:type="dcterms:W3CDTF">2014-05-09T22:05:00Z</dcterms:modified>
</cp:coreProperties>
</file>