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F"/>
    <a:srgbClr val="1E22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29" autoAdjust="0"/>
    <p:restoredTop sz="90929"/>
  </p:normalViewPr>
  <p:slideViewPr>
    <p:cSldViewPr>
      <p:cViewPr varScale="1">
        <p:scale>
          <a:sx n="69" d="100"/>
          <a:sy n="69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938F1D-E4DA-413D-BA41-25569458F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C5C72-3BCC-413A-82F5-983D34E371E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34E44-B544-47A7-8E19-4995D7D58F5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5A128-9633-43BA-82D5-EEC7C1643F0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87ADE-BB21-4E1F-9CDF-B464DCA12B2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0FBA1-0B74-45B0-9A49-8E2BB577CAC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28B9E-B701-4E13-8C25-BC995636B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058B06-C896-40B2-AFD7-F1F30C770CD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314B3-DEFA-4507-834B-1A47428FEA4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D7E77-B4CF-4837-9C3A-F7A1BA4A633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EED9B-EF59-4568-B7B3-1CC78678930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D0F3C-C245-4F55-97DC-6D76E06E4AD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A4E15-A538-4498-8BCB-E677AA057D3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265532-C8CE-4A7B-B4B6-B677D4DE496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EB023-26B8-4397-8D36-3334067A516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AB7110-3C19-467A-AE6B-5791F831845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1920E-57E4-4B57-BD1D-470E561E62E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28230-129E-404A-92DE-0EF1467EA37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A1190-F50A-477C-A092-CC4AEC62C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F3887-01BE-40A5-8CAE-5658ECB67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9621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340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5DA1D-774A-4C66-96AD-DF3FC6AD1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22506-5ECB-45BD-AD94-156B9DD22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183EA-7C77-486A-B21B-BAA572F05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F9A8-BCC2-49A0-95FE-4FDB7931E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879E3-9F5A-4AFC-B025-43A939ADA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4EF3C-708A-451E-AECF-DB4E52E5C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1397-DD08-4EF4-A81B-BFA991B0F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6CAC2-9DE4-4245-9670-10BFF37CE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59BD-BAE9-40BA-B9DB-0E0ECF18A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80123AC-A591-4178-9005-8CE7B2503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dget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dget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dget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dget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dget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dget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dget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dget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0"/>
            <a:ext cx="9144000" cy="1752600"/>
          </a:xfrm>
        </p:spPr>
        <p:txBody>
          <a:bodyPr/>
          <a:lstStyle/>
          <a:p>
            <a:pPr eaLnBrk="1" hangingPunct="1"/>
            <a:r>
              <a:rPr lang="en-US" sz="5000" smtClean="0">
                <a:solidFill>
                  <a:schemeClr val="tx2"/>
                </a:solidFill>
                <a:latin typeface="Gadget" pitchFamily="-108" charset="0"/>
              </a:rPr>
              <a:t>(tips for adding variety to boring sentences)</a:t>
            </a:r>
            <a:endParaRPr lang="en-US" smtClean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8534400" cy="28940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1194"/>
              </a:avLst>
            </a:prstTxWarp>
          </a:bodyPr>
          <a:lstStyle/>
          <a:p>
            <a:pPr algn="dist"/>
            <a:r>
              <a:rPr lang="en-US" sz="9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>
                    <a:alpha val="50195"/>
                  </a:schemeClr>
                </a:solidFill>
                <a:latin typeface="Impact"/>
              </a:rPr>
              <a:t>Six Sassy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90600" y="2133600"/>
            <a:ext cx="7315200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>
                <a:solidFill>
                  <a:srgbClr val="F8F8FF"/>
                </a:solidFill>
                <a:latin typeface="Impact" pitchFamily="-108" charset="0"/>
              </a:rPr>
              <a:t>Sentences</a:t>
            </a:r>
            <a:endParaRPr lang="en-US">
              <a:solidFill>
                <a:srgbClr val="F8F8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 advAuto="1000"/>
      <p:bldP spid="2053" grpId="0" animBg="1"/>
      <p:bldP spid="205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3. “-ly” at beginning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u="sng" smtClean="0">
                <a:solidFill>
                  <a:srgbClr val="F8F8FF"/>
                </a:solidFill>
              </a:rPr>
              <a:t>Cheerfully</a:t>
            </a:r>
            <a:r>
              <a:rPr lang="en-US" sz="4400" smtClean="0">
                <a:solidFill>
                  <a:srgbClr val="F8F8FF"/>
                </a:solidFill>
              </a:rPr>
              <a:t>, she answered the phone for her mother.</a:t>
            </a:r>
            <a:endParaRPr lang="en-US" sz="4400" u="sng" smtClean="0">
              <a:solidFill>
                <a:srgbClr val="F8F8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4400" smtClean="0">
              <a:solidFill>
                <a:srgbClr val="F8F8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400" u="sng" smtClean="0">
                <a:solidFill>
                  <a:srgbClr val="F8F8FF"/>
                </a:solidFill>
              </a:rPr>
              <a:t>Slowly opening the door</a:t>
            </a:r>
            <a:r>
              <a:rPr lang="en-US" sz="4400" smtClean="0">
                <a:solidFill>
                  <a:srgbClr val="F8F8FF"/>
                </a:solidFill>
              </a:rPr>
              <a:t>, the servant tried not to wake his master.</a:t>
            </a:r>
            <a:endParaRPr lang="en-US" sz="2400" smtClean="0">
              <a:solidFill>
                <a:srgbClr val="F8F8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133600" cy="6858000"/>
          </a:xfrm>
        </p:spPr>
        <p:txBody>
          <a:bodyPr/>
          <a:lstStyle/>
          <a:p>
            <a:pPr eaLnBrk="1" hangingPunct="1"/>
            <a:r>
              <a:rPr lang="en-US" sz="6000" smtClean="0"/>
              <a:t>Now you try:</a:t>
            </a:r>
            <a:endParaRPr lang="en-US" smtClean="0"/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81000"/>
            <a:ext cx="6553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839200" cy="1295400"/>
          </a:xfrm>
        </p:spPr>
        <p:txBody>
          <a:bodyPr/>
          <a:lstStyle/>
          <a:p>
            <a:pPr eaLnBrk="1" hangingPunct="1"/>
            <a:r>
              <a:rPr lang="en-US" sz="6000" smtClean="0"/>
              <a:t>4. Informative Interrupters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300" smtClean="0">
                <a:solidFill>
                  <a:srgbClr val="F8F8FF"/>
                </a:solidFill>
              </a:rPr>
              <a:t>The fish</a:t>
            </a:r>
            <a:r>
              <a:rPr lang="en-US" sz="4300" u="sng" smtClean="0">
                <a:solidFill>
                  <a:srgbClr val="F8F8FF"/>
                </a:solidFill>
              </a:rPr>
              <a:t>, a slimy mass of flesh, </a:t>
            </a:r>
            <a:r>
              <a:rPr lang="en-US" sz="4300" smtClean="0">
                <a:solidFill>
                  <a:srgbClr val="F8F8FF"/>
                </a:solidFill>
              </a:rPr>
              <a:t>felt the alligator’s giant teeth sink into him as he struggled to swim away.</a:t>
            </a:r>
          </a:p>
          <a:p>
            <a:pPr eaLnBrk="1" hangingPunct="1">
              <a:lnSpc>
                <a:spcPct val="90000"/>
              </a:lnSpc>
            </a:pPr>
            <a:r>
              <a:rPr lang="en-US" sz="4300" smtClean="0">
                <a:solidFill>
                  <a:srgbClr val="F8F8FF"/>
                </a:solidFill>
              </a:rPr>
              <a:t>The child</a:t>
            </a:r>
            <a:r>
              <a:rPr lang="en-US" sz="4300" u="sng" smtClean="0">
                <a:solidFill>
                  <a:srgbClr val="F8F8FF"/>
                </a:solidFill>
              </a:rPr>
              <a:t>, face covered with chocolate doughnut,</a:t>
            </a:r>
            <a:r>
              <a:rPr lang="en-US" sz="4300" smtClean="0">
                <a:solidFill>
                  <a:srgbClr val="F8F8FF"/>
                </a:solidFill>
              </a:rPr>
              <a:t> asked his mother if he could have some milk.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2133600" cy="6858000"/>
          </a:xfrm>
        </p:spPr>
        <p:txBody>
          <a:bodyPr/>
          <a:lstStyle/>
          <a:p>
            <a:pPr eaLnBrk="1" hangingPunct="1"/>
            <a:r>
              <a:rPr lang="en-US" sz="6000" smtClean="0"/>
              <a:t>Now you try:</a:t>
            </a:r>
            <a:endParaRPr lang="en-US" smtClean="0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0"/>
            <a:ext cx="518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5. Balanced Sentences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100" smtClean="0">
                <a:solidFill>
                  <a:srgbClr val="F8F8FF"/>
                </a:solidFill>
              </a:rPr>
              <a:t>He </a:t>
            </a:r>
            <a:r>
              <a:rPr lang="en-US" sz="4100" u="sng" smtClean="0">
                <a:solidFill>
                  <a:srgbClr val="F8F8FF"/>
                </a:solidFill>
              </a:rPr>
              <a:t>runs onto the baseball field</a:t>
            </a:r>
            <a:r>
              <a:rPr lang="en-US" sz="4100" smtClean="0">
                <a:solidFill>
                  <a:srgbClr val="F8F8FF"/>
                </a:solidFill>
              </a:rPr>
              <a:t>, </a:t>
            </a:r>
            <a:r>
              <a:rPr lang="en-US" sz="4100" u="sng" smtClean="0">
                <a:solidFill>
                  <a:srgbClr val="F8F8FF"/>
                </a:solidFill>
              </a:rPr>
              <a:t>spins around second base</a:t>
            </a:r>
            <a:r>
              <a:rPr lang="en-US" sz="4100" smtClean="0">
                <a:solidFill>
                  <a:srgbClr val="F8F8FF"/>
                </a:solidFill>
              </a:rPr>
              <a:t>, and </a:t>
            </a:r>
            <a:r>
              <a:rPr lang="en-US" sz="4100" u="sng" smtClean="0">
                <a:solidFill>
                  <a:srgbClr val="F8F8FF"/>
                </a:solidFill>
              </a:rPr>
              <a:t>looks back at the academy</a:t>
            </a:r>
            <a:r>
              <a:rPr lang="en-US" sz="4100" smtClean="0">
                <a:solidFill>
                  <a:srgbClr val="F8F8FF"/>
                </a:solidFill>
              </a:rPr>
              <a:t>.</a:t>
            </a:r>
            <a:endParaRPr lang="en-US" sz="4100" u="sng" smtClean="0">
              <a:solidFill>
                <a:srgbClr val="F8F8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4100" smtClean="0">
              <a:solidFill>
                <a:srgbClr val="F8F8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100" u="sng" smtClean="0">
                <a:solidFill>
                  <a:srgbClr val="F8F8FF"/>
                </a:solidFill>
              </a:rPr>
              <a:t>Choosing a Christmas tree</a:t>
            </a:r>
            <a:r>
              <a:rPr lang="en-US" sz="4100" smtClean="0">
                <a:solidFill>
                  <a:srgbClr val="F8F8FF"/>
                </a:solidFill>
              </a:rPr>
              <a:t>, </a:t>
            </a:r>
            <a:r>
              <a:rPr lang="en-US" sz="4100" u="sng" smtClean="0">
                <a:solidFill>
                  <a:srgbClr val="F8F8FF"/>
                </a:solidFill>
              </a:rPr>
              <a:t>putting up Christmas lights</a:t>
            </a:r>
            <a:r>
              <a:rPr lang="en-US" sz="4100" smtClean="0">
                <a:solidFill>
                  <a:srgbClr val="F8F8FF"/>
                </a:solidFill>
              </a:rPr>
              <a:t>, and </a:t>
            </a:r>
            <a:r>
              <a:rPr lang="en-US" sz="4100" u="sng" smtClean="0">
                <a:solidFill>
                  <a:srgbClr val="F8F8FF"/>
                </a:solidFill>
              </a:rPr>
              <a:t>baking Christmas cookies</a:t>
            </a:r>
            <a:r>
              <a:rPr lang="en-US" sz="4100" smtClean="0">
                <a:solidFill>
                  <a:srgbClr val="F8F8FF"/>
                </a:solidFill>
              </a:rPr>
              <a:t> are all included in my December traditions.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2133600" cy="6858000"/>
          </a:xfrm>
        </p:spPr>
        <p:txBody>
          <a:bodyPr/>
          <a:lstStyle/>
          <a:p>
            <a:pPr eaLnBrk="1" hangingPunct="1"/>
            <a:r>
              <a:rPr lang="en-US" sz="6000" smtClean="0"/>
              <a:t>Now you try:</a:t>
            </a:r>
            <a:endParaRPr lang="en-US" smtClean="0"/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0"/>
            <a:ext cx="5943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6. Dependent Clauses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u="sng" smtClean="0">
                <a:solidFill>
                  <a:srgbClr val="F8F8FF"/>
                </a:solidFill>
              </a:rPr>
              <a:t>Because it rained</a:t>
            </a:r>
            <a:r>
              <a:rPr lang="en-US" sz="4400" smtClean="0">
                <a:solidFill>
                  <a:srgbClr val="F8F8FF"/>
                </a:solidFill>
              </a:rPr>
              <a:t>, the garden party was postponed.</a:t>
            </a:r>
            <a:endParaRPr lang="en-US" sz="4400" u="sng" smtClean="0">
              <a:solidFill>
                <a:srgbClr val="F8F8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4400" smtClean="0">
              <a:solidFill>
                <a:srgbClr val="F8F8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400" u="sng" smtClean="0">
                <a:solidFill>
                  <a:srgbClr val="F8F8FF"/>
                </a:solidFill>
              </a:rPr>
              <a:t>Since the road construction is complete</a:t>
            </a:r>
            <a:r>
              <a:rPr lang="en-US" sz="4400" smtClean="0">
                <a:solidFill>
                  <a:srgbClr val="F8F8FF"/>
                </a:solidFill>
              </a:rPr>
              <a:t>, Jim can make it home in only ten minutes.</a:t>
            </a:r>
            <a:endParaRPr lang="en-US" sz="2400" smtClean="0">
              <a:solidFill>
                <a:srgbClr val="F8F8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2133600" cy="6858000"/>
          </a:xfrm>
        </p:spPr>
        <p:txBody>
          <a:bodyPr/>
          <a:lstStyle/>
          <a:p>
            <a:pPr eaLnBrk="1" hangingPunct="1"/>
            <a:r>
              <a:rPr lang="en-US" sz="6000" smtClean="0"/>
              <a:t>Now you try:</a:t>
            </a:r>
            <a:endParaRPr lang="en-US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0"/>
            <a:ext cx="678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6600" smtClean="0"/>
              <a:t>Why use variety in your sentences?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12192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8F8FF"/>
                </a:solidFill>
              </a:rPr>
              <a:t>Sentence variety is necessary for a number of reasons:</a:t>
            </a:r>
            <a:endParaRPr lang="en-US" sz="4400" smtClean="0">
              <a:solidFill>
                <a:srgbClr val="F8F8FF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55725" y="3565525"/>
            <a:ext cx="603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81534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600">
                <a:solidFill>
                  <a:srgbClr val="F8F8FF"/>
                </a:solidFill>
                <a:latin typeface="Tahoma" pitchFamily="34" charset="0"/>
              </a:rPr>
              <a:t>* Sentence variety makes your writing more interesting to read!</a:t>
            </a:r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-304800" y="4495800"/>
            <a:ext cx="7620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eaLnBrk="1" hangingPunct="1">
              <a:spcBef>
                <a:spcPct val="20000"/>
              </a:spcBef>
            </a:pPr>
            <a:r>
              <a:rPr lang="en-US" sz="3600">
                <a:solidFill>
                  <a:srgbClr val="F8F8FF"/>
                </a:solidFill>
                <a:latin typeface="Tahoma" pitchFamily="34" charset="0"/>
              </a:rPr>
              <a:t>* Sentence variety adds style to your writing!</a:t>
            </a:r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5664200"/>
            <a:ext cx="84582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eaLnBrk="1" hangingPunct="1">
              <a:spcBef>
                <a:spcPct val="20000"/>
              </a:spcBef>
            </a:pPr>
            <a:r>
              <a:rPr lang="en-US" sz="3600">
                <a:solidFill>
                  <a:srgbClr val="F8F8FF"/>
                </a:solidFill>
                <a:latin typeface="Tahoma" pitchFamily="34" charset="0"/>
              </a:rPr>
              <a:t>* Sentence variety will help develop your writing skills!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7" grpId="0" build="p" autoUpdateAnimBg="0"/>
      <p:bldP spid="3078" grpId="0" build="p" autoUpdateAnimBg="0"/>
      <p:bldP spid="30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6600" smtClean="0"/>
              <a:t>Six Sassy Sentence types: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800" smtClean="0">
                <a:solidFill>
                  <a:srgbClr val="F8F8FF"/>
                </a:solidFill>
              </a:rPr>
              <a:t>1.  Two-adjective beginnings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800" smtClean="0">
                <a:solidFill>
                  <a:srgbClr val="F8F8FF"/>
                </a:solidFill>
              </a:rPr>
              <a:t>2.  “-ing” at beginning or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800" smtClean="0">
                <a:solidFill>
                  <a:srgbClr val="F8F8FF"/>
                </a:solidFill>
              </a:rPr>
              <a:t>3.  “-ly” beginnings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800" smtClean="0">
                <a:solidFill>
                  <a:srgbClr val="F8F8FF"/>
                </a:solidFill>
              </a:rPr>
              <a:t>4.  Informative interrupters (appositives)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800" smtClean="0">
                <a:solidFill>
                  <a:srgbClr val="F8F8FF"/>
                </a:solidFill>
              </a:rPr>
              <a:t>5.  Balanced sentences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800" smtClean="0">
                <a:solidFill>
                  <a:srgbClr val="F8F8FF"/>
                </a:solidFill>
              </a:rPr>
              <a:t>6.  Dependent clauses</a:t>
            </a:r>
          </a:p>
          <a:p>
            <a:pPr eaLnBrk="1" hangingPunct="1">
              <a:lnSpc>
                <a:spcPct val="90000"/>
              </a:lnSpc>
            </a:pPr>
            <a:endParaRPr lang="en-US" sz="3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1. Two-Adjective Beginnings: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u="sng" smtClean="0">
                <a:solidFill>
                  <a:srgbClr val="F8F8FF"/>
                </a:solidFill>
              </a:rPr>
              <a:t>Tall, handsome</a:t>
            </a:r>
            <a:r>
              <a:rPr lang="en-US" sz="4400" smtClean="0">
                <a:solidFill>
                  <a:srgbClr val="F8F8FF"/>
                </a:solidFill>
              </a:rPr>
              <a:t> lifeguards flirt wildly with the pretty girls.</a:t>
            </a:r>
          </a:p>
          <a:p>
            <a:pPr eaLnBrk="1" hangingPunct="1">
              <a:lnSpc>
                <a:spcPct val="90000"/>
              </a:lnSpc>
            </a:pPr>
            <a:endParaRPr lang="en-US" sz="4400" smtClean="0">
              <a:solidFill>
                <a:srgbClr val="F8F8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400" u="sng" smtClean="0">
                <a:solidFill>
                  <a:srgbClr val="F8F8FF"/>
                </a:solidFill>
              </a:rPr>
              <a:t>Rickety and dilapidated</a:t>
            </a:r>
            <a:r>
              <a:rPr lang="en-US" sz="4400" smtClean="0">
                <a:solidFill>
                  <a:srgbClr val="F8F8FF"/>
                </a:solidFill>
              </a:rPr>
              <a:t>, the old schoolhouse didn’t stand a chance in an earthquake.</a:t>
            </a:r>
            <a:endParaRPr lang="en-US" sz="2800" smtClean="0">
              <a:solidFill>
                <a:srgbClr val="F8F8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133600" cy="6858000"/>
          </a:xfrm>
        </p:spPr>
        <p:txBody>
          <a:bodyPr/>
          <a:lstStyle/>
          <a:p>
            <a:pPr eaLnBrk="1" hangingPunct="1"/>
            <a:r>
              <a:rPr lang="en-US" sz="6000" smtClean="0"/>
              <a:t>Now you try:</a:t>
            </a:r>
            <a:endParaRPr lang="en-US" smtClean="0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0"/>
            <a:ext cx="5181600" cy="696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2. “-ing” at beginning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600" u="sng" smtClean="0">
                <a:solidFill>
                  <a:srgbClr val="F8F8FF"/>
                </a:solidFill>
              </a:rPr>
              <a:t>Running like the wind</a:t>
            </a:r>
            <a:r>
              <a:rPr lang="en-US" sz="4600" smtClean="0">
                <a:solidFill>
                  <a:srgbClr val="F8F8FF"/>
                </a:solidFill>
              </a:rPr>
              <a:t>, Forrest Gump made national headline news.</a:t>
            </a:r>
          </a:p>
          <a:p>
            <a:pPr eaLnBrk="1" hangingPunct="1">
              <a:lnSpc>
                <a:spcPct val="90000"/>
              </a:lnSpc>
            </a:pPr>
            <a:endParaRPr lang="en-US" sz="4600" smtClean="0">
              <a:solidFill>
                <a:srgbClr val="F8F8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600" u="sng" smtClean="0">
                <a:solidFill>
                  <a:srgbClr val="F8F8FF"/>
                </a:solidFill>
              </a:rPr>
              <a:t>Saving the best for last</a:t>
            </a:r>
            <a:r>
              <a:rPr lang="en-US" sz="4600" smtClean="0">
                <a:solidFill>
                  <a:srgbClr val="F8F8FF"/>
                </a:solidFill>
              </a:rPr>
              <a:t>, Lisa finally ate her Reese’s peanut butter cup.</a:t>
            </a:r>
            <a:endParaRPr lang="en-US" sz="2400" smtClean="0">
              <a:solidFill>
                <a:srgbClr val="F8F8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133600" cy="6858000"/>
          </a:xfrm>
        </p:spPr>
        <p:txBody>
          <a:bodyPr/>
          <a:lstStyle/>
          <a:p>
            <a:pPr eaLnBrk="1" hangingPunct="1"/>
            <a:r>
              <a:rPr lang="en-US" sz="6000" smtClean="0"/>
              <a:t>Now you try:</a:t>
            </a:r>
            <a:endParaRPr lang="en-US" smtClean="0"/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7010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“-ing” at end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smtClean="0">
                <a:solidFill>
                  <a:srgbClr val="F8F8FF"/>
                </a:solidFill>
              </a:rPr>
              <a:t>He trudged along the hot desert for days, </a:t>
            </a:r>
            <a:r>
              <a:rPr lang="en-US" sz="4400" u="sng" smtClean="0">
                <a:solidFill>
                  <a:srgbClr val="F8F8FF"/>
                </a:solidFill>
              </a:rPr>
              <a:t>wishing he had brought more water.</a:t>
            </a:r>
          </a:p>
          <a:p>
            <a:pPr eaLnBrk="1" hangingPunct="1">
              <a:lnSpc>
                <a:spcPct val="90000"/>
              </a:lnSpc>
            </a:pPr>
            <a:endParaRPr lang="en-US" sz="4400" smtClean="0">
              <a:solidFill>
                <a:srgbClr val="F8F8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400" smtClean="0">
                <a:solidFill>
                  <a:srgbClr val="F8F8FF"/>
                </a:solidFill>
              </a:rPr>
              <a:t>Sandy gave the homeless man all the money she had, </a:t>
            </a:r>
            <a:r>
              <a:rPr lang="en-US" sz="4400" u="sng" smtClean="0">
                <a:solidFill>
                  <a:srgbClr val="F8F8FF"/>
                </a:solidFill>
              </a:rPr>
              <a:t>hoping that her small act of kindness might bring him some comfort</a:t>
            </a:r>
            <a:r>
              <a:rPr lang="en-US" sz="4400" smtClean="0">
                <a:solidFill>
                  <a:srgbClr val="F8F8FF"/>
                </a:solidFill>
              </a:rPr>
              <a:t>.</a:t>
            </a:r>
            <a:endParaRPr lang="en-US" sz="2400" smtClean="0">
              <a:solidFill>
                <a:srgbClr val="F8F8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133600" cy="6858000"/>
          </a:xfrm>
        </p:spPr>
        <p:txBody>
          <a:bodyPr/>
          <a:lstStyle/>
          <a:p>
            <a:pPr eaLnBrk="1" hangingPunct="1"/>
            <a:r>
              <a:rPr lang="en-US" sz="6000" smtClean="0"/>
              <a:t>Now you try:</a:t>
            </a:r>
            <a:endParaRPr lang="en-US" smtClean="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0"/>
            <a:ext cx="719455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ix Sassy Sentences">
  <a:themeElements>
    <a:clrScheme name="">
      <a:dk1>
        <a:srgbClr val="808080"/>
      </a:dk1>
      <a:lt1>
        <a:srgbClr val="FFEA18"/>
      </a:lt1>
      <a:dk2>
        <a:srgbClr val="000000"/>
      </a:dk2>
      <a:lt2>
        <a:srgbClr val="47C0F3"/>
      </a:lt2>
      <a:accent1>
        <a:srgbClr val="BBE0E3"/>
      </a:accent1>
      <a:accent2>
        <a:srgbClr val="6C18B0"/>
      </a:accent2>
      <a:accent3>
        <a:srgbClr val="AAAAAA"/>
      </a:accent3>
      <a:accent4>
        <a:srgbClr val="DAC813"/>
      </a:accent4>
      <a:accent5>
        <a:srgbClr val="DAEDEF"/>
      </a:accent5>
      <a:accent6>
        <a:srgbClr val="61159F"/>
      </a:accent6>
      <a:hlink>
        <a:srgbClr val="BB56C3"/>
      </a:hlink>
      <a:folHlink>
        <a:srgbClr val="FF9456"/>
      </a:folHlink>
    </a:clrScheme>
    <a:fontScheme name="1_Six Sassy Sentences">
      <a:majorFont>
        <a:latin typeface="Gadge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1_Six Sassy Senten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x Sassy Sentenc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x Sassy Sentenc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x Sassy Sentenc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x Sassy Sentenc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x Sassy Sentenc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x Sassy Sentenc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x Sassy Sentenc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x Sassy Sentenc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x Sassy Sentenc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x Sassy Sentenc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x Sassy Sentenc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407</Words>
  <Application>Microsoft Office PowerPoint</Application>
  <PresentationFormat>On-screen Show (4:3)</PresentationFormat>
  <Paragraphs>66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</vt:lpstr>
      <vt:lpstr>Arial</vt:lpstr>
      <vt:lpstr>Gadget</vt:lpstr>
      <vt:lpstr>Tahoma</vt:lpstr>
      <vt:lpstr>Impact</vt:lpstr>
      <vt:lpstr>1_Six Sassy Sentences</vt:lpstr>
      <vt:lpstr>Slide 1</vt:lpstr>
      <vt:lpstr>Why use variety in your sentences?</vt:lpstr>
      <vt:lpstr>Six Sassy Sentence types:</vt:lpstr>
      <vt:lpstr>1. Two-Adjective Beginnings:</vt:lpstr>
      <vt:lpstr>Now you try:</vt:lpstr>
      <vt:lpstr>2. “-ing” at beginning</vt:lpstr>
      <vt:lpstr>Now you try:</vt:lpstr>
      <vt:lpstr>“-ing” at end</vt:lpstr>
      <vt:lpstr>Now you try:</vt:lpstr>
      <vt:lpstr>3. “-ly” at beginning</vt:lpstr>
      <vt:lpstr>Now you try:</vt:lpstr>
      <vt:lpstr>4. Informative Interrupters</vt:lpstr>
      <vt:lpstr>Now you try:</vt:lpstr>
      <vt:lpstr>5. Balanced Sentences</vt:lpstr>
      <vt:lpstr>Now you try:</vt:lpstr>
      <vt:lpstr>6. Dependent Clauses</vt:lpstr>
      <vt:lpstr>Now you try:</vt:lpstr>
    </vt:vector>
  </TitlesOfParts>
  <Company>RSM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RSM</dc:creator>
  <cp:lastModifiedBy>Hollie Stafford</cp:lastModifiedBy>
  <cp:revision>11</cp:revision>
  <dcterms:created xsi:type="dcterms:W3CDTF">2002-11-25T17:43:08Z</dcterms:created>
  <dcterms:modified xsi:type="dcterms:W3CDTF">2012-10-01T02:17:14Z</dcterms:modified>
</cp:coreProperties>
</file>